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66" r:id="rId15"/>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76E2E9-2E52-5D44-B5F1-279D503F2A40}" v="17" dt="2025-05-30T15:01:41.9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66"/>
  </p:normalViewPr>
  <p:slideViewPr>
    <p:cSldViewPr snapToGrid="0">
      <p:cViewPr varScale="1">
        <p:scale>
          <a:sx n="93" d="100"/>
          <a:sy n="93" d="100"/>
        </p:scale>
        <p:origin x="216"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92C66C-9D14-487A-A3C0-3D8199C7C9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E6A70D-43B5-48EF-9471-A93DB8F3C610}">
      <dgm:prSet/>
      <dgm:spPr/>
      <dgm:t>
        <a:bodyPr/>
        <a:lstStyle/>
        <a:p>
          <a:pPr>
            <a:lnSpc>
              <a:spcPct val="100000"/>
            </a:lnSpc>
          </a:pPr>
          <a:r>
            <a:rPr lang="en-US"/>
            <a:t>Stress is an unavoidable part of student life, especially during periods of intense academic pressure. </a:t>
          </a:r>
        </a:p>
      </dgm:t>
    </dgm:pt>
    <dgm:pt modelId="{3EE7CCF2-41FB-4514-A0BB-EF3B7790741D}" type="parTrans" cxnId="{DCDE4250-32E1-48BA-9804-98E7D6274273}">
      <dgm:prSet/>
      <dgm:spPr/>
      <dgm:t>
        <a:bodyPr/>
        <a:lstStyle/>
        <a:p>
          <a:endParaRPr lang="en-US"/>
        </a:p>
      </dgm:t>
    </dgm:pt>
    <dgm:pt modelId="{F764F992-DBDA-4520-BD46-BD82CB497B69}" type="sibTrans" cxnId="{DCDE4250-32E1-48BA-9804-98E7D6274273}">
      <dgm:prSet/>
      <dgm:spPr/>
      <dgm:t>
        <a:bodyPr/>
        <a:lstStyle/>
        <a:p>
          <a:endParaRPr lang="en-US"/>
        </a:p>
      </dgm:t>
    </dgm:pt>
    <dgm:pt modelId="{23BE194F-8D17-4E33-8354-2C726EB37ECB}">
      <dgm:prSet/>
      <dgm:spPr/>
      <dgm:t>
        <a:bodyPr/>
        <a:lstStyle/>
        <a:p>
          <a:pPr>
            <a:lnSpc>
              <a:spcPct val="100000"/>
            </a:lnSpc>
          </a:pPr>
          <a:r>
            <a:rPr lang="en-US"/>
            <a:t>Having personally struggled with stress throughout my academic journey, I’ve often wondered whether external factors, like the weather condition or temperature, might influence how I feel. This project is a personal attempt to explore that possibility.</a:t>
          </a:r>
        </a:p>
      </dgm:t>
    </dgm:pt>
    <dgm:pt modelId="{80ADBD6E-E59B-48C4-9B05-693416030E88}" type="parTrans" cxnId="{D59171DC-074D-4DC5-997D-B649CC3398F4}">
      <dgm:prSet/>
      <dgm:spPr/>
      <dgm:t>
        <a:bodyPr/>
        <a:lstStyle/>
        <a:p>
          <a:endParaRPr lang="en-US"/>
        </a:p>
      </dgm:t>
    </dgm:pt>
    <dgm:pt modelId="{B4C81DE6-BF0F-442B-9DC5-2D1CED8BCE47}" type="sibTrans" cxnId="{D59171DC-074D-4DC5-997D-B649CC3398F4}">
      <dgm:prSet/>
      <dgm:spPr/>
      <dgm:t>
        <a:bodyPr/>
        <a:lstStyle/>
        <a:p>
          <a:endParaRPr lang="en-US"/>
        </a:p>
      </dgm:t>
    </dgm:pt>
    <dgm:pt modelId="{3CC5091B-1CC4-4346-AB27-EC097AA4C2B7}">
      <dgm:prSet/>
      <dgm:spPr/>
      <dgm:t>
        <a:bodyPr/>
        <a:lstStyle/>
        <a:p>
          <a:pPr>
            <a:lnSpc>
              <a:spcPct val="100000"/>
            </a:lnSpc>
          </a:pPr>
          <a:r>
            <a:rPr lang="en-US"/>
            <a:t>If a relationship exists between stress levels and weather-related conditions, uncovering it could be a step toward improving my daily routines and overall quality of life. By gaining insight into how external variables may affect my mood and mental state, I hope to make more informed choices that support my well-being.</a:t>
          </a:r>
        </a:p>
      </dgm:t>
    </dgm:pt>
    <dgm:pt modelId="{18D3A1F1-BE64-4569-BDF8-AA24998F39EA}" type="parTrans" cxnId="{AF3CFD1A-657F-4FDA-9861-1831260CD8F5}">
      <dgm:prSet/>
      <dgm:spPr/>
      <dgm:t>
        <a:bodyPr/>
        <a:lstStyle/>
        <a:p>
          <a:endParaRPr lang="en-US"/>
        </a:p>
      </dgm:t>
    </dgm:pt>
    <dgm:pt modelId="{5A138EAE-5110-4A55-88A4-C86359F1F41B}" type="sibTrans" cxnId="{AF3CFD1A-657F-4FDA-9861-1831260CD8F5}">
      <dgm:prSet/>
      <dgm:spPr/>
      <dgm:t>
        <a:bodyPr/>
        <a:lstStyle/>
        <a:p>
          <a:endParaRPr lang="en-US"/>
        </a:p>
      </dgm:t>
    </dgm:pt>
    <dgm:pt modelId="{09378BFA-2849-4B99-A853-000A1C00C205}" type="pres">
      <dgm:prSet presAssocID="{6B92C66C-9D14-487A-A3C0-3D8199C7C9B8}" presName="root" presStyleCnt="0">
        <dgm:presLayoutVars>
          <dgm:dir/>
          <dgm:resizeHandles val="exact"/>
        </dgm:presLayoutVars>
      </dgm:prSet>
      <dgm:spPr/>
    </dgm:pt>
    <dgm:pt modelId="{C3C43DEB-7E27-4BBF-8929-8284987ACAFD}" type="pres">
      <dgm:prSet presAssocID="{D0E6A70D-43B5-48EF-9471-A93DB8F3C610}" presName="compNode" presStyleCnt="0"/>
      <dgm:spPr/>
    </dgm:pt>
    <dgm:pt modelId="{5EBFB5CB-1C07-40E2-A45A-BEF6E4EEAB8F}" type="pres">
      <dgm:prSet presAssocID="{D0E6A70D-43B5-48EF-9471-A93DB8F3C610}" presName="bgRect" presStyleLbl="bgShp" presStyleIdx="0" presStyleCnt="3"/>
      <dgm:spPr/>
    </dgm:pt>
    <dgm:pt modelId="{64B70209-D425-4370-BE4A-3006E4425C84}" type="pres">
      <dgm:prSet presAssocID="{D0E6A70D-43B5-48EF-9471-A93DB8F3C6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216AE6C4-3C1C-47D5-89B9-89262002CE2B}" type="pres">
      <dgm:prSet presAssocID="{D0E6A70D-43B5-48EF-9471-A93DB8F3C610}" presName="spaceRect" presStyleCnt="0"/>
      <dgm:spPr/>
    </dgm:pt>
    <dgm:pt modelId="{87AB4CC1-6A78-49E9-81E3-7B4A96198BEA}" type="pres">
      <dgm:prSet presAssocID="{D0E6A70D-43B5-48EF-9471-A93DB8F3C610}" presName="parTx" presStyleLbl="revTx" presStyleIdx="0" presStyleCnt="3">
        <dgm:presLayoutVars>
          <dgm:chMax val="0"/>
          <dgm:chPref val="0"/>
        </dgm:presLayoutVars>
      </dgm:prSet>
      <dgm:spPr/>
    </dgm:pt>
    <dgm:pt modelId="{FF9FC17A-B392-42C4-9107-48E977F61E6B}" type="pres">
      <dgm:prSet presAssocID="{F764F992-DBDA-4520-BD46-BD82CB497B69}" presName="sibTrans" presStyleCnt="0"/>
      <dgm:spPr/>
    </dgm:pt>
    <dgm:pt modelId="{E9DA0BC0-8440-4F3E-8801-94A74E37AD16}" type="pres">
      <dgm:prSet presAssocID="{23BE194F-8D17-4E33-8354-2C726EB37ECB}" presName="compNode" presStyleCnt="0"/>
      <dgm:spPr/>
    </dgm:pt>
    <dgm:pt modelId="{97EA087E-F699-44DD-9338-A842C07AC140}" type="pres">
      <dgm:prSet presAssocID="{23BE194F-8D17-4E33-8354-2C726EB37ECB}" presName="bgRect" presStyleLbl="bgShp" presStyleIdx="1" presStyleCnt="3"/>
      <dgm:spPr/>
    </dgm:pt>
    <dgm:pt modelId="{09C9B96E-9F89-4CB1-A879-16BCEEEB62D9}" type="pres">
      <dgm:prSet presAssocID="{23BE194F-8D17-4E33-8354-2C726EB37E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F14CD6DC-2CC6-4536-B1BF-C30492170411}" type="pres">
      <dgm:prSet presAssocID="{23BE194F-8D17-4E33-8354-2C726EB37ECB}" presName="spaceRect" presStyleCnt="0"/>
      <dgm:spPr/>
    </dgm:pt>
    <dgm:pt modelId="{FE9A95BE-991E-4792-872D-7144A454D077}" type="pres">
      <dgm:prSet presAssocID="{23BE194F-8D17-4E33-8354-2C726EB37ECB}" presName="parTx" presStyleLbl="revTx" presStyleIdx="1" presStyleCnt="3">
        <dgm:presLayoutVars>
          <dgm:chMax val="0"/>
          <dgm:chPref val="0"/>
        </dgm:presLayoutVars>
      </dgm:prSet>
      <dgm:spPr/>
    </dgm:pt>
    <dgm:pt modelId="{317171C2-95F4-4E45-B044-1751F0283816}" type="pres">
      <dgm:prSet presAssocID="{B4C81DE6-BF0F-442B-9DC5-2D1CED8BCE47}" presName="sibTrans" presStyleCnt="0"/>
      <dgm:spPr/>
    </dgm:pt>
    <dgm:pt modelId="{63CAA418-DE04-4FC9-AF04-7BB94BA2906B}" type="pres">
      <dgm:prSet presAssocID="{3CC5091B-1CC4-4346-AB27-EC097AA4C2B7}" presName="compNode" presStyleCnt="0"/>
      <dgm:spPr/>
    </dgm:pt>
    <dgm:pt modelId="{E509E760-7A8C-47A3-9CD6-826473CC3BF2}" type="pres">
      <dgm:prSet presAssocID="{3CC5091B-1CC4-4346-AB27-EC097AA4C2B7}" presName="bgRect" presStyleLbl="bgShp" presStyleIdx="2" presStyleCnt="3"/>
      <dgm:spPr/>
    </dgm:pt>
    <dgm:pt modelId="{F100062D-D01A-4EBF-9A4D-D7256A53666F}" type="pres">
      <dgm:prSet presAssocID="{3CC5091B-1CC4-4346-AB27-EC097AA4C2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A44E5EE3-7261-4DF9-A8C4-A4FB21554050}" type="pres">
      <dgm:prSet presAssocID="{3CC5091B-1CC4-4346-AB27-EC097AA4C2B7}" presName="spaceRect" presStyleCnt="0"/>
      <dgm:spPr/>
    </dgm:pt>
    <dgm:pt modelId="{A78DA25D-F4F4-467C-8757-C71516A78845}" type="pres">
      <dgm:prSet presAssocID="{3CC5091B-1CC4-4346-AB27-EC097AA4C2B7}" presName="parTx" presStyleLbl="revTx" presStyleIdx="2" presStyleCnt="3">
        <dgm:presLayoutVars>
          <dgm:chMax val="0"/>
          <dgm:chPref val="0"/>
        </dgm:presLayoutVars>
      </dgm:prSet>
      <dgm:spPr/>
    </dgm:pt>
  </dgm:ptLst>
  <dgm:cxnLst>
    <dgm:cxn modelId="{AF3CFD1A-657F-4FDA-9861-1831260CD8F5}" srcId="{6B92C66C-9D14-487A-A3C0-3D8199C7C9B8}" destId="{3CC5091B-1CC4-4346-AB27-EC097AA4C2B7}" srcOrd="2" destOrd="0" parTransId="{18D3A1F1-BE64-4569-BDF8-AA24998F39EA}" sibTransId="{5A138EAE-5110-4A55-88A4-C86359F1F41B}"/>
    <dgm:cxn modelId="{C7AC9939-6C77-418A-90EF-9148B14CB1AC}" type="presOf" srcId="{3CC5091B-1CC4-4346-AB27-EC097AA4C2B7}" destId="{A78DA25D-F4F4-467C-8757-C71516A78845}" srcOrd="0" destOrd="0" presId="urn:microsoft.com/office/officeart/2018/2/layout/IconVerticalSolidList"/>
    <dgm:cxn modelId="{DCDE4250-32E1-48BA-9804-98E7D6274273}" srcId="{6B92C66C-9D14-487A-A3C0-3D8199C7C9B8}" destId="{D0E6A70D-43B5-48EF-9471-A93DB8F3C610}" srcOrd="0" destOrd="0" parTransId="{3EE7CCF2-41FB-4514-A0BB-EF3B7790741D}" sibTransId="{F764F992-DBDA-4520-BD46-BD82CB497B69}"/>
    <dgm:cxn modelId="{73A87292-FFF7-4417-8306-A03429CEF3B1}" type="presOf" srcId="{23BE194F-8D17-4E33-8354-2C726EB37ECB}" destId="{FE9A95BE-991E-4792-872D-7144A454D077}" srcOrd="0" destOrd="0" presId="urn:microsoft.com/office/officeart/2018/2/layout/IconVerticalSolidList"/>
    <dgm:cxn modelId="{20086EA0-F990-46E7-B2FC-F86AE054CAAE}" type="presOf" srcId="{6B92C66C-9D14-487A-A3C0-3D8199C7C9B8}" destId="{09378BFA-2849-4B99-A853-000A1C00C205}" srcOrd="0" destOrd="0" presId="urn:microsoft.com/office/officeart/2018/2/layout/IconVerticalSolidList"/>
    <dgm:cxn modelId="{43D929C4-2A10-44EE-9C11-C9A5DEBC0B76}" type="presOf" srcId="{D0E6A70D-43B5-48EF-9471-A93DB8F3C610}" destId="{87AB4CC1-6A78-49E9-81E3-7B4A96198BEA}" srcOrd="0" destOrd="0" presId="urn:microsoft.com/office/officeart/2018/2/layout/IconVerticalSolidList"/>
    <dgm:cxn modelId="{D59171DC-074D-4DC5-997D-B649CC3398F4}" srcId="{6B92C66C-9D14-487A-A3C0-3D8199C7C9B8}" destId="{23BE194F-8D17-4E33-8354-2C726EB37ECB}" srcOrd="1" destOrd="0" parTransId="{80ADBD6E-E59B-48C4-9B05-693416030E88}" sibTransId="{B4C81DE6-BF0F-442B-9DC5-2D1CED8BCE47}"/>
    <dgm:cxn modelId="{6F2687FA-DB1C-47F0-BA54-C4EC296042E0}" type="presParOf" srcId="{09378BFA-2849-4B99-A853-000A1C00C205}" destId="{C3C43DEB-7E27-4BBF-8929-8284987ACAFD}" srcOrd="0" destOrd="0" presId="urn:microsoft.com/office/officeart/2018/2/layout/IconVerticalSolidList"/>
    <dgm:cxn modelId="{A1B76F3F-434E-4DDF-BCAF-35A49593DA83}" type="presParOf" srcId="{C3C43DEB-7E27-4BBF-8929-8284987ACAFD}" destId="{5EBFB5CB-1C07-40E2-A45A-BEF6E4EEAB8F}" srcOrd="0" destOrd="0" presId="urn:microsoft.com/office/officeart/2018/2/layout/IconVerticalSolidList"/>
    <dgm:cxn modelId="{82E62439-1896-4F5A-88E2-8DCD37622465}" type="presParOf" srcId="{C3C43DEB-7E27-4BBF-8929-8284987ACAFD}" destId="{64B70209-D425-4370-BE4A-3006E4425C84}" srcOrd="1" destOrd="0" presId="urn:microsoft.com/office/officeart/2018/2/layout/IconVerticalSolidList"/>
    <dgm:cxn modelId="{48EEC4D1-F0B8-4432-B859-7666A52DC2F1}" type="presParOf" srcId="{C3C43DEB-7E27-4BBF-8929-8284987ACAFD}" destId="{216AE6C4-3C1C-47D5-89B9-89262002CE2B}" srcOrd="2" destOrd="0" presId="urn:microsoft.com/office/officeart/2018/2/layout/IconVerticalSolidList"/>
    <dgm:cxn modelId="{CF72CB4B-C1F3-46BD-AC0A-D4BED2A7C8B7}" type="presParOf" srcId="{C3C43DEB-7E27-4BBF-8929-8284987ACAFD}" destId="{87AB4CC1-6A78-49E9-81E3-7B4A96198BEA}" srcOrd="3" destOrd="0" presId="urn:microsoft.com/office/officeart/2018/2/layout/IconVerticalSolidList"/>
    <dgm:cxn modelId="{39BC4B9A-C097-4B14-87E2-D9FC58630D4E}" type="presParOf" srcId="{09378BFA-2849-4B99-A853-000A1C00C205}" destId="{FF9FC17A-B392-42C4-9107-48E977F61E6B}" srcOrd="1" destOrd="0" presId="urn:microsoft.com/office/officeart/2018/2/layout/IconVerticalSolidList"/>
    <dgm:cxn modelId="{09EB1D04-768D-4572-80B1-1AADD6C0C8B2}" type="presParOf" srcId="{09378BFA-2849-4B99-A853-000A1C00C205}" destId="{E9DA0BC0-8440-4F3E-8801-94A74E37AD16}" srcOrd="2" destOrd="0" presId="urn:microsoft.com/office/officeart/2018/2/layout/IconVerticalSolidList"/>
    <dgm:cxn modelId="{1BFB40BA-27B4-477F-9A92-6E1B8063CF27}" type="presParOf" srcId="{E9DA0BC0-8440-4F3E-8801-94A74E37AD16}" destId="{97EA087E-F699-44DD-9338-A842C07AC140}" srcOrd="0" destOrd="0" presId="urn:microsoft.com/office/officeart/2018/2/layout/IconVerticalSolidList"/>
    <dgm:cxn modelId="{85F03255-81EF-4247-B101-A78368D319B0}" type="presParOf" srcId="{E9DA0BC0-8440-4F3E-8801-94A74E37AD16}" destId="{09C9B96E-9F89-4CB1-A879-16BCEEEB62D9}" srcOrd="1" destOrd="0" presId="urn:microsoft.com/office/officeart/2018/2/layout/IconVerticalSolidList"/>
    <dgm:cxn modelId="{6038A0BE-8EF4-407E-8B3E-FFAFCDAB11A0}" type="presParOf" srcId="{E9DA0BC0-8440-4F3E-8801-94A74E37AD16}" destId="{F14CD6DC-2CC6-4536-B1BF-C30492170411}" srcOrd="2" destOrd="0" presId="urn:microsoft.com/office/officeart/2018/2/layout/IconVerticalSolidList"/>
    <dgm:cxn modelId="{B7BFBB3D-7EE9-473A-B926-1F82852A3212}" type="presParOf" srcId="{E9DA0BC0-8440-4F3E-8801-94A74E37AD16}" destId="{FE9A95BE-991E-4792-872D-7144A454D077}" srcOrd="3" destOrd="0" presId="urn:microsoft.com/office/officeart/2018/2/layout/IconVerticalSolidList"/>
    <dgm:cxn modelId="{335C6D36-F436-4871-8285-BFACEAD5A01B}" type="presParOf" srcId="{09378BFA-2849-4B99-A853-000A1C00C205}" destId="{317171C2-95F4-4E45-B044-1751F0283816}" srcOrd="3" destOrd="0" presId="urn:microsoft.com/office/officeart/2018/2/layout/IconVerticalSolidList"/>
    <dgm:cxn modelId="{CBE98849-8E53-4472-8105-ECA7E46951BF}" type="presParOf" srcId="{09378BFA-2849-4B99-A853-000A1C00C205}" destId="{63CAA418-DE04-4FC9-AF04-7BB94BA2906B}" srcOrd="4" destOrd="0" presId="urn:microsoft.com/office/officeart/2018/2/layout/IconVerticalSolidList"/>
    <dgm:cxn modelId="{072F7E34-E33A-4CA2-9A1C-6E32849D6A1A}" type="presParOf" srcId="{63CAA418-DE04-4FC9-AF04-7BB94BA2906B}" destId="{E509E760-7A8C-47A3-9CD6-826473CC3BF2}" srcOrd="0" destOrd="0" presId="urn:microsoft.com/office/officeart/2018/2/layout/IconVerticalSolidList"/>
    <dgm:cxn modelId="{DC9087E1-FD44-46F4-A82A-0E753493652D}" type="presParOf" srcId="{63CAA418-DE04-4FC9-AF04-7BB94BA2906B}" destId="{F100062D-D01A-4EBF-9A4D-D7256A53666F}" srcOrd="1" destOrd="0" presId="urn:microsoft.com/office/officeart/2018/2/layout/IconVerticalSolidList"/>
    <dgm:cxn modelId="{449E852F-B736-4280-93DE-BEC932255CF5}" type="presParOf" srcId="{63CAA418-DE04-4FC9-AF04-7BB94BA2906B}" destId="{A44E5EE3-7261-4DF9-A8C4-A4FB21554050}" srcOrd="2" destOrd="0" presId="urn:microsoft.com/office/officeart/2018/2/layout/IconVerticalSolidList"/>
    <dgm:cxn modelId="{716C4FD7-8273-4DC8-A7EA-A21CB2DA6F4C}" type="presParOf" srcId="{63CAA418-DE04-4FC9-AF04-7BB94BA2906B}" destId="{A78DA25D-F4F4-467C-8757-C71516A788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81904-0206-4037-8CCF-013289D28A4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15586EF-3329-4FC9-9177-B3C561AE6764}">
      <dgm:prSet/>
      <dgm:spPr/>
      <dgm:t>
        <a:bodyPr/>
        <a:lstStyle/>
        <a:p>
          <a:r>
            <a:rPr lang="en-US" b="1" i="0" dirty="0"/>
            <a:t>Null Hypothesis (H₀): </a:t>
          </a:r>
          <a:r>
            <a:rPr lang="en-US" b="0" i="0" dirty="0"/>
            <a:t>There is no significant relationship between temperature, weather condition and stress levels. Increase in temperature and improvement in weather condition do not significantly affect stress levels throughout the day.</a:t>
          </a:r>
          <a:endParaRPr lang="en-US" dirty="0"/>
        </a:p>
      </dgm:t>
    </dgm:pt>
    <dgm:pt modelId="{112C02C6-2310-40D6-8E0C-5BB170CB3B72}" type="parTrans" cxnId="{05449A71-6E7D-4ED0-856B-D91C4B9B7C65}">
      <dgm:prSet/>
      <dgm:spPr/>
      <dgm:t>
        <a:bodyPr/>
        <a:lstStyle/>
        <a:p>
          <a:endParaRPr lang="en-US"/>
        </a:p>
      </dgm:t>
    </dgm:pt>
    <dgm:pt modelId="{C2C5DC36-FA8C-4B69-9927-8C1718F288CB}" type="sibTrans" cxnId="{05449A71-6E7D-4ED0-856B-D91C4B9B7C65}">
      <dgm:prSet/>
      <dgm:spPr/>
      <dgm:t>
        <a:bodyPr/>
        <a:lstStyle/>
        <a:p>
          <a:endParaRPr lang="en-US"/>
        </a:p>
      </dgm:t>
    </dgm:pt>
    <dgm:pt modelId="{A1183E32-870D-4867-9510-DA3A9BC562DD}">
      <dgm:prSet/>
      <dgm:spPr/>
      <dgm:t>
        <a:bodyPr/>
        <a:lstStyle/>
        <a:p>
          <a:r>
            <a:rPr lang="en-US" b="1" i="0" dirty="0"/>
            <a:t>Alternative Hypothesis (Hₐ): </a:t>
          </a:r>
          <a:r>
            <a:rPr lang="en-US" b="0" i="0" dirty="0"/>
            <a:t>There is a significant relationship between weather condition alongside various factors and daily stress levels. As temperature increases and weather condition improves, daily stress levels decrease.</a:t>
          </a:r>
          <a:endParaRPr lang="en-US" dirty="0"/>
        </a:p>
      </dgm:t>
    </dgm:pt>
    <dgm:pt modelId="{BC38005B-6F71-4D22-94F3-FAC9558B36E0}" type="parTrans" cxnId="{62AE0343-4161-4AEC-818E-A1EDF6FDB061}">
      <dgm:prSet/>
      <dgm:spPr/>
      <dgm:t>
        <a:bodyPr/>
        <a:lstStyle/>
        <a:p>
          <a:endParaRPr lang="en-US"/>
        </a:p>
      </dgm:t>
    </dgm:pt>
    <dgm:pt modelId="{FFF43599-2F71-4FB8-BBC0-BED183804BF7}" type="sibTrans" cxnId="{62AE0343-4161-4AEC-818E-A1EDF6FDB061}">
      <dgm:prSet/>
      <dgm:spPr/>
      <dgm:t>
        <a:bodyPr/>
        <a:lstStyle/>
        <a:p>
          <a:endParaRPr lang="en-US"/>
        </a:p>
      </dgm:t>
    </dgm:pt>
    <dgm:pt modelId="{B9D7BAD0-8C81-D34F-A189-DA89D94DC42F}" type="pres">
      <dgm:prSet presAssocID="{FCF81904-0206-4037-8CCF-013289D28A4D}" presName="vert0" presStyleCnt="0">
        <dgm:presLayoutVars>
          <dgm:dir/>
          <dgm:animOne val="branch"/>
          <dgm:animLvl val="lvl"/>
        </dgm:presLayoutVars>
      </dgm:prSet>
      <dgm:spPr/>
    </dgm:pt>
    <dgm:pt modelId="{DA489DE0-797C-3141-AB7F-F5FDE9B581ED}" type="pres">
      <dgm:prSet presAssocID="{815586EF-3329-4FC9-9177-B3C561AE6764}" presName="thickLine" presStyleLbl="alignNode1" presStyleIdx="0" presStyleCnt="2"/>
      <dgm:spPr/>
    </dgm:pt>
    <dgm:pt modelId="{BB4B1D7D-18E7-C245-95F9-80A2E070C7F0}" type="pres">
      <dgm:prSet presAssocID="{815586EF-3329-4FC9-9177-B3C561AE6764}" presName="horz1" presStyleCnt="0"/>
      <dgm:spPr/>
    </dgm:pt>
    <dgm:pt modelId="{68308E6F-63D1-B34F-81CF-F1EBD620FA36}" type="pres">
      <dgm:prSet presAssocID="{815586EF-3329-4FC9-9177-B3C561AE6764}" presName="tx1" presStyleLbl="revTx" presStyleIdx="0" presStyleCnt="2"/>
      <dgm:spPr/>
    </dgm:pt>
    <dgm:pt modelId="{99028715-6AC1-7847-96B1-5A934D4A7382}" type="pres">
      <dgm:prSet presAssocID="{815586EF-3329-4FC9-9177-B3C561AE6764}" presName="vert1" presStyleCnt="0"/>
      <dgm:spPr/>
    </dgm:pt>
    <dgm:pt modelId="{C38B9B80-B3F9-9341-848A-2F3C6A9FD8D2}" type="pres">
      <dgm:prSet presAssocID="{A1183E32-870D-4867-9510-DA3A9BC562DD}" presName="thickLine" presStyleLbl="alignNode1" presStyleIdx="1" presStyleCnt="2"/>
      <dgm:spPr/>
    </dgm:pt>
    <dgm:pt modelId="{295B2532-4CAD-B041-A7F8-36BA010797FE}" type="pres">
      <dgm:prSet presAssocID="{A1183E32-870D-4867-9510-DA3A9BC562DD}" presName="horz1" presStyleCnt="0"/>
      <dgm:spPr/>
    </dgm:pt>
    <dgm:pt modelId="{9E7ACACF-67F2-9F4B-AC5D-E8567D769B84}" type="pres">
      <dgm:prSet presAssocID="{A1183E32-870D-4867-9510-DA3A9BC562DD}" presName="tx1" presStyleLbl="revTx" presStyleIdx="1" presStyleCnt="2"/>
      <dgm:spPr/>
    </dgm:pt>
    <dgm:pt modelId="{57F9640F-1E89-A248-9DFA-A4BFF7DDCED0}" type="pres">
      <dgm:prSet presAssocID="{A1183E32-870D-4867-9510-DA3A9BC562DD}" presName="vert1" presStyleCnt="0"/>
      <dgm:spPr/>
    </dgm:pt>
  </dgm:ptLst>
  <dgm:cxnLst>
    <dgm:cxn modelId="{62AE0343-4161-4AEC-818E-A1EDF6FDB061}" srcId="{FCF81904-0206-4037-8CCF-013289D28A4D}" destId="{A1183E32-870D-4867-9510-DA3A9BC562DD}" srcOrd="1" destOrd="0" parTransId="{BC38005B-6F71-4D22-94F3-FAC9558B36E0}" sibTransId="{FFF43599-2F71-4FB8-BBC0-BED183804BF7}"/>
    <dgm:cxn modelId="{A10AEF5B-1722-0442-97C3-01C3C654E11D}" type="presOf" srcId="{815586EF-3329-4FC9-9177-B3C561AE6764}" destId="{68308E6F-63D1-B34F-81CF-F1EBD620FA36}" srcOrd="0" destOrd="0" presId="urn:microsoft.com/office/officeart/2008/layout/LinedList"/>
    <dgm:cxn modelId="{05449A71-6E7D-4ED0-856B-D91C4B9B7C65}" srcId="{FCF81904-0206-4037-8CCF-013289D28A4D}" destId="{815586EF-3329-4FC9-9177-B3C561AE6764}" srcOrd="0" destOrd="0" parTransId="{112C02C6-2310-40D6-8E0C-5BB170CB3B72}" sibTransId="{C2C5DC36-FA8C-4B69-9927-8C1718F288CB}"/>
    <dgm:cxn modelId="{331A179C-BD7F-3E41-B436-94C522C89AE7}" type="presOf" srcId="{A1183E32-870D-4867-9510-DA3A9BC562DD}" destId="{9E7ACACF-67F2-9F4B-AC5D-E8567D769B84}" srcOrd="0" destOrd="0" presId="urn:microsoft.com/office/officeart/2008/layout/LinedList"/>
    <dgm:cxn modelId="{63708FC3-6D08-BC4A-8B95-589FE3844532}" type="presOf" srcId="{FCF81904-0206-4037-8CCF-013289D28A4D}" destId="{B9D7BAD0-8C81-D34F-A189-DA89D94DC42F}" srcOrd="0" destOrd="0" presId="urn:microsoft.com/office/officeart/2008/layout/LinedList"/>
    <dgm:cxn modelId="{BA14E581-D16A-9B4C-A08E-215A1168AA09}" type="presParOf" srcId="{B9D7BAD0-8C81-D34F-A189-DA89D94DC42F}" destId="{DA489DE0-797C-3141-AB7F-F5FDE9B581ED}" srcOrd="0" destOrd="0" presId="urn:microsoft.com/office/officeart/2008/layout/LinedList"/>
    <dgm:cxn modelId="{B24157F7-FDF9-D34A-A61B-AA3F9E84B05F}" type="presParOf" srcId="{B9D7BAD0-8C81-D34F-A189-DA89D94DC42F}" destId="{BB4B1D7D-18E7-C245-95F9-80A2E070C7F0}" srcOrd="1" destOrd="0" presId="urn:microsoft.com/office/officeart/2008/layout/LinedList"/>
    <dgm:cxn modelId="{9326140A-CD76-4641-BD0E-67898385F7E2}" type="presParOf" srcId="{BB4B1D7D-18E7-C245-95F9-80A2E070C7F0}" destId="{68308E6F-63D1-B34F-81CF-F1EBD620FA36}" srcOrd="0" destOrd="0" presId="urn:microsoft.com/office/officeart/2008/layout/LinedList"/>
    <dgm:cxn modelId="{D91FFD24-74B4-B240-A752-12BE42E3FD9F}" type="presParOf" srcId="{BB4B1D7D-18E7-C245-95F9-80A2E070C7F0}" destId="{99028715-6AC1-7847-96B1-5A934D4A7382}" srcOrd="1" destOrd="0" presId="urn:microsoft.com/office/officeart/2008/layout/LinedList"/>
    <dgm:cxn modelId="{0B000686-7649-8245-9DBB-9F8283EFD885}" type="presParOf" srcId="{B9D7BAD0-8C81-D34F-A189-DA89D94DC42F}" destId="{C38B9B80-B3F9-9341-848A-2F3C6A9FD8D2}" srcOrd="2" destOrd="0" presId="urn:microsoft.com/office/officeart/2008/layout/LinedList"/>
    <dgm:cxn modelId="{D7DC1FE6-7B4F-D841-B1E5-88021E703EE0}" type="presParOf" srcId="{B9D7BAD0-8C81-D34F-A189-DA89D94DC42F}" destId="{295B2532-4CAD-B041-A7F8-36BA010797FE}" srcOrd="3" destOrd="0" presId="urn:microsoft.com/office/officeart/2008/layout/LinedList"/>
    <dgm:cxn modelId="{4F2FE4AC-2522-A241-8A8F-C3C16B5F0B2A}" type="presParOf" srcId="{295B2532-4CAD-B041-A7F8-36BA010797FE}" destId="{9E7ACACF-67F2-9F4B-AC5D-E8567D769B84}" srcOrd="0" destOrd="0" presId="urn:microsoft.com/office/officeart/2008/layout/LinedList"/>
    <dgm:cxn modelId="{8ECCE25D-8DEF-F44D-A013-3E8894D54342}" type="presParOf" srcId="{295B2532-4CAD-B041-A7F8-36BA010797FE}" destId="{57F9640F-1E89-A248-9DFA-A4BFF7DDCE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D7F200-570A-4DBB-929A-575980E6421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0512430-EED0-412A-8A1D-FB60F1F6E98A}">
      <dgm:prSet/>
      <dgm:spPr/>
      <dgm:t>
        <a:bodyPr/>
        <a:lstStyle/>
        <a:p>
          <a:r>
            <a:rPr lang="en-US" b="0" i="0"/>
            <a:t>The analysis revealed that weather conditions, temperature, time of day, and day of the week have only a modest impact on daily stress levels. Specifically:</a:t>
          </a:r>
          <a:endParaRPr lang="en-US"/>
        </a:p>
      </dgm:t>
    </dgm:pt>
    <dgm:pt modelId="{602061D4-0D4E-4654-99C0-BE74125F7D6F}" type="parTrans" cxnId="{AA674060-6158-4614-9697-EF3CE6A77E5E}">
      <dgm:prSet/>
      <dgm:spPr/>
      <dgm:t>
        <a:bodyPr/>
        <a:lstStyle/>
        <a:p>
          <a:endParaRPr lang="en-US"/>
        </a:p>
      </dgm:t>
    </dgm:pt>
    <dgm:pt modelId="{518C6AFE-A29E-4F10-87F1-0C8CBF8F306D}" type="sibTrans" cxnId="{AA674060-6158-4614-9697-EF3CE6A77E5E}">
      <dgm:prSet/>
      <dgm:spPr/>
      <dgm:t>
        <a:bodyPr/>
        <a:lstStyle/>
        <a:p>
          <a:endParaRPr lang="en-US"/>
        </a:p>
      </dgm:t>
    </dgm:pt>
    <dgm:pt modelId="{8B913063-7577-443A-9498-0FFC0238F62E}">
      <dgm:prSet/>
      <dgm:spPr/>
      <dgm:t>
        <a:bodyPr/>
        <a:lstStyle/>
        <a:p>
          <a:r>
            <a:rPr lang="en-US" b="0" i="0"/>
            <a:t>Support Vector Regressor performed the best among the models tested, but still yielded a relatively low R² score (~0.25), indicating that only about 25% of the variation in stress levels could be explained by the selected features.</a:t>
          </a:r>
          <a:endParaRPr lang="en-US"/>
        </a:p>
      </dgm:t>
    </dgm:pt>
    <dgm:pt modelId="{5BF85638-94D5-4C04-82F0-F168C05ABCE2}" type="parTrans" cxnId="{C96464EB-A847-43FD-B9AA-2269784F6B0E}">
      <dgm:prSet/>
      <dgm:spPr/>
      <dgm:t>
        <a:bodyPr/>
        <a:lstStyle/>
        <a:p>
          <a:endParaRPr lang="en-US"/>
        </a:p>
      </dgm:t>
    </dgm:pt>
    <dgm:pt modelId="{FE8EDF95-E086-4AD3-9D6B-769C397D9315}" type="sibTrans" cxnId="{C96464EB-A847-43FD-B9AA-2269784F6B0E}">
      <dgm:prSet/>
      <dgm:spPr/>
      <dgm:t>
        <a:bodyPr/>
        <a:lstStyle/>
        <a:p>
          <a:endParaRPr lang="en-US"/>
        </a:p>
      </dgm:t>
    </dgm:pt>
    <dgm:pt modelId="{B51947E7-CF3B-4435-A0DF-8DEC7B1D73ED}">
      <dgm:prSet/>
      <dgm:spPr/>
      <dgm:t>
        <a:bodyPr/>
        <a:lstStyle/>
        <a:p>
          <a:r>
            <a:rPr lang="en-US" b="0" i="0"/>
            <a:t>Both Random Forest Regressor and k-Nearest Neighbors models demonstrated even weaker predictive power, further confirming that these external environmental factors alone are not strong determinants of stress.</a:t>
          </a:r>
          <a:endParaRPr lang="en-US"/>
        </a:p>
      </dgm:t>
    </dgm:pt>
    <dgm:pt modelId="{422B80C2-A9DF-4BBB-9C5A-F269E5B0AD13}" type="parTrans" cxnId="{0257D293-7C9C-4372-B985-B3922A2458B4}">
      <dgm:prSet/>
      <dgm:spPr/>
      <dgm:t>
        <a:bodyPr/>
        <a:lstStyle/>
        <a:p>
          <a:endParaRPr lang="en-US"/>
        </a:p>
      </dgm:t>
    </dgm:pt>
    <dgm:pt modelId="{375B8691-042B-4BA3-A630-E19FAD4FCBBE}" type="sibTrans" cxnId="{0257D293-7C9C-4372-B985-B3922A2458B4}">
      <dgm:prSet/>
      <dgm:spPr/>
      <dgm:t>
        <a:bodyPr/>
        <a:lstStyle/>
        <a:p>
          <a:endParaRPr lang="en-US"/>
        </a:p>
      </dgm:t>
    </dgm:pt>
    <dgm:pt modelId="{7F206763-098F-4916-BCC1-A0BA85B8808A}">
      <dgm:prSet/>
      <dgm:spPr/>
      <dgm:t>
        <a:bodyPr/>
        <a:lstStyle/>
        <a:p>
          <a:r>
            <a:rPr lang="en-US" b="0" i="0"/>
            <a:t>Despite the limited predictive strength, these findings show us that: While weather and timing may contribute minor fluctuations, they are not sufficient on their own to reliably predict stress levels.</a:t>
          </a:r>
          <a:endParaRPr lang="en-US"/>
        </a:p>
      </dgm:t>
    </dgm:pt>
    <dgm:pt modelId="{7DFD7FD7-9B2F-4D4A-9D50-3745AAF93105}" type="parTrans" cxnId="{CA706281-0E99-454F-A45A-EA42A683A82B}">
      <dgm:prSet/>
      <dgm:spPr/>
      <dgm:t>
        <a:bodyPr/>
        <a:lstStyle/>
        <a:p>
          <a:endParaRPr lang="en-US"/>
        </a:p>
      </dgm:t>
    </dgm:pt>
    <dgm:pt modelId="{AF8BE8FC-D12D-42B3-A187-6D7DA190959C}" type="sibTrans" cxnId="{CA706281-0E99-454F-A45A-EA42A683A82B}">
      <dgm:prSet/>
      <dgm:spPr/>
      <dgm:t>
        <a:bodyPr/>
        <a:lstStyle/>
        <a:p>
          <a:endParaRPr lang="en-US"/>
        </a:p>
      </dgm:t>
    </dgm:pt>
    <dgm:pt modelId="{1D61F9A3-66B9-7F41-8088-CE9E476F5760}" type="pres">
      <dgm:prSet presAssocID="{76D7F200-570A-4DBB-929A-575980E64210}" presName="linear" presStyleCnt="0">
        <dgm:presLayoutVars>
          <dgm:animLvl val="lvl"/>
          <dgm:resizeHandles val="exact"/>
        </dgm:presLayoutVars>
      </dgm:prSet>
      <dgm:spPr/>
    </dgm:pt>
    <dgm:pt modelId="{48142096-7E35-7443-BA1E-7F126BB3B2CC}" type="pres">
      <dgm:prSet presAssocID="{C0512430-EED0-412A-8A1D-FB60F1F6E98A}" presName="parentText" presStyleLbl="node1" presStyleIdx="0" presStyleCnt="4">
        <dgm:presLayoutVars>
          <dgm:chMax val="0"/>
          <dgm:bulletEnabled val="1"/>
        </dgm:presLayoutVars>
      </dgm:prSet>
      <dgm:spPr/>
    </dgm:pt>
    <dgm:pt modelId="{F2C928F2-C794-BE4F-B863-7023ACD5334E}" type="pres">
      <dgm:prSet presAssocID="{518C6AFE-A29E-4F10-87F1-0C8CBF8F306D}" presName="spacer" presStyleCnt="0"/>
      <dgm:spPr/>
    </dgm:pt>
    <dgm:pt modelId="{502A8818-40DC-A844-821B-0B1CFA2BBB02}" type="pres">
      <dgm:prSet presAssocID="{8B913063-7577-443A-9498-0FFC0238F62E}" presName="parentText" presStyleLbl="node1" presStyleIdx="1" presStyleCnt="4">
        <dgm:presLayoutVars>
          <dgm:chMax val="0"/>
          <dgm:bulletEnabled val="1"/>
        </dgm:presLayoutVars>
      </dgm:prSet>
      <dgm:spPr/>
    </dgm:pt>
    <dgm:pt modelId="{FEAE34CB-1768-0F47-A8FB-67CB2D99323C}" type="pres">
      <dgm:prSet presAssocID="{FE8EDF95-E086-4AD3-9D6B-769C397D9315}" presName="spacer" presStyleCnt="0"/>
      <dgm:spPr/>
    </dgm:pt>
    <dgm:pt modelId="{49C22DC3-A8E0-7E42-BC5D-8F200812D555}" type="pres">
      <dgm:prSet presAssocID="{B51947E7-CF3B-4435-A0DF-8DEC7B1D73ED}" presName="parentText" presStyleLbl="node1" presStyleIdx="2" presStyleCnt="4">
        <dgm:presLayoutVars>
          <dgm:chMax val="0"/>
          <dgm:bulletEnabled val="1"/>
        </dgm:presLayoutVars>
      </dgm:prSet>
      <dgm:spPr/>
    </dgm:pt>
    <dgm:pt modelId="{DE5F484C-3EA5-3242-987F-356D37720B78}" type="pres">
      <dgm:prSet presAssocID="{375B8691-042B-4BA3-A630-E19FAD4FCBBE}" presName="spacer" presStyleCnt="0"/>
      <dgm:spPr/>
    </dgm:pt>
    <dgm:pt modelId="{49282D58-CF19-3C4E-BB9C-FF0401882D5A}" type="pres">
      <dgm:prSet presAssocID="{7F206763-098F-4916-BCC1-A0BA85B8808A}" presName="parentText" presStyleLbl="node1" presStyleIdx="3" presStyleCnt="4">
        <dgm:presLayoutVars>
          <dgm:chMax val="0"/>
          <dgm:bulletEnabled val="1"/>
        </dgm:presLayoutVars>
      </dgm:prSet>
      <dgm:spPr/>
    </dgm:pt>
  </dgm:ptLst>
  <dgm:cxnLst>
    <dgm:cxn modelId="{B494AA54-D190-3241-AF88-A2D491351B67}" type="presOf" srcId="{B51947E7-CF3B-4435-A0DF-8DEC7B1D73ED}" destId="{49C22DC3-A8E0-7E42-BC5D-8F200812D555}" srcOrd="0" destOrd="0" presId="urn:microsoft.com/office/officeart/2005/8/layout/vList2"/>
    <dgm:cxn modelId="{AA674060-6158-4614-9697-EF3CE6A77E5E}" srcId="{76D7F200-570A-4DBB-929A-575980E64210}" destId="{C0512430-EED0-412A-8A1D-FB60F1F6E98A}" srcOrd="0" destOrd="0" parTransId="{602061D4-0D4E-4654-99C0-BE74125F7D6F}" sibTransId="{518C6AFE-A29E-4F10-87F1-0C8CBF8F306D}"/>
    <dgm:cxn modelId="{CA706281-0E99-454F-A45A-EA42A683A82B}" srcId="{76D7F200-570A-4DBB-929A-575980E64210}" destId="{7F206763-098F-4916-BCC1-A0BA85B8808A}" srcOrd="3" destOrd="0" parTransId="{7DFD7FD7-9B2F-4D4A-9D50-3745AAF93105}" sibTransId="{AF8BE8FC-D12D-42B3-A187-6D7DA190959C}"/>
    <dgm:cxn modelId="{2868BE92-2C6B-8842-951B-0B16AF26B0AF}" type="presOf" srcId="{C0512430-EED0-412A-8A1D-FB60F1F6E98A}" destId="{48142096-7E35-7443-BA1E-7F126BB3B2CC}" srcOrd="0" destOrd="0" presId="urn:microsoft.com/office/officeart/2005/8/layout/vList2"/>
    <dgm:cxn modelId="{0257D293-7C9C-4372-B985-B3922A2458B4}" srcId="{76D7F200-570A-4DBB-929A-575980E64210}" destId="{B51947E7-CF3B-4435-A0DF-8DEC7B1D73ED}" srcOrd="2" destOrd="0" parTransId="{422B80C2-A9DF-4BBB-9C5A-F269E5B0AD13}" sibTransId="{375B8691-042B-4BA3-A630-E19FAD4FCBBE}"/>
    <dgm:cxn modelId="{375E49AC-BF92-1E42-B9FB-2BC3DE3015B7}" type="presOf" srcId="{8B913063-7577-443A-9498-0FFC0238F62E}" destId="{502A8818-40DC-A844-821B-0B1CFA2BBB02}" srcOrd="0" destOrd="0" presId="urn:microsoft.com/office/officeart/2005/8/layout/vList2"/>
    <dgm:cxn modelId="{3ED4AFAE-D0F2-CB4B-883E-AA92B77FB979}" type="presOf" srcId="{76D7F200-570A-4DBB-929A-575980E64210}" destId="{1D61F9A3-66B9-7F41-8088-CE9E476F5760}" srcOrd="0" destOrd="0" presId="urn:microsoft.com/office/officeart/2005/8/layout/vList2"/>
    <dgm:cxn modelId="{F6284BB6-CC6D-4F4E-B386-F8BB28EA289D}" type="presOf" srcId="{7F206763-098F-4916-BCC1-A0BA85B8808A}" destId="{49282D58-CF19-3C4E-BB9C-FF0401882D5A}" srcOrd="0" destOrd="0" presId="urn:microsoft.com/office/officeart/2005/8/layout/vList2"/>
    <dgm:cxn modelId="{C96464EB-A847-43FD-B9AA-2269784F6B0E}" srcId="{76D7F200-570A-4DBB-929A-575980E64210}" destId="{8B913063-7577-443A-9498-0FFC0238F62E}" srcOrd="1" destOrd="0" parTransId="{5BF85638-94D5-4C04-82F0-F168C05ABCE2}" sibTransId="{FE8EDF95-E086-4AD3-9D6B-769C397D9315}"/>
    <dgm:cxn modelId="{7970FEB7-3E85-3A41-A75E-DBD23BBA80A8}" type="presParOf" srcId="{1D61F9A3-66B9-7F41-8088-CE9E476F5760}" destId="{48142096-7E35-7443-BA1E-7F126BB3B2CC}" srcOrd="0" destOrd="0" presId="urn:microsoft.com/office/officeart/2005/8/layout/vList2"/>
    <dgm:cxn modelId="{1805CE2E-0A83-4245-A5D0-3BCE246D7B21}" type="presParOf" srcId="{1D61F9A3-66B9-7F41-8088-CE9E476F5760}" destId="{F2C928F2-C794-BE4F-B863-7023ACD5334E}" srcOrd="1" destOrd="0" presId="urn:microsoft.com/office/officeart/2005/8/layout/vList2"/>
    <dgm:cxn modelId="{17A2B8C0-EE16-A544-B682-FFC4FA343106}" type="presParOf" srcId="{1D61F9A3-66B9-7F41-8088-CE9E476F5760}" destId="{502A8818-40DC-A844-821B-0B1CFA2BBB02}" srcOrd="2" destOrd="0" presId="urn:microsoft.com/office/officeart/2005/8/layout/vList2"/>
    <dgm:cxn modelId="{F3FC6A6F-802C-864C-87E7-27977B74A914}" type="presParOf" srcId="{1D61F9A3-66B9-7F41-8088-CE9E476F5760}" destId="{FEAE34CB-1768-0F47-A8FB-67CB2D99323C}" srcOrd="3" destOrd="0" presId="urn:microsoft.com/office/officeart/2005/8/layout/vList2"/>
    <dgm:cxn modelId="{CF3B47BE-3A18-A64A-A46D-97652681FA00}" type="presParOf" srcId="{1D61F9A3-66B9-7F41-8088-CE9E476F5760}" destId="{49C22DC3-A8E0-7E42-BC5D-8F200812D555}" srcOrd="4" destOrd="0" presId="urn:microsoft.com/office/officeart/2005/8/layout/vList2"/>
    <dgm:cxn modelId="{5B11A44C-116F-A943-8C02-9EDED472BA32}" type="presParOf" srcId="{1D61F9A3-66B9-7F41-8088-CE9E476F5760}" destId="{DE5F484C-3EA5-3242-987F-356D37720B78}" srcOrd="5" destOrd="0" presId="urn:microsoft.com/office/officeart/2005/8/layout/vList2"/>
    <dgm:cxn modelId="{F07AC14E-3937-B841-A265-0F1BC72E66E6}" type="presParOf" srcId="{1D61F9A3-66B9-7F41-8088-CE9E476F5760}" destId="{49282D58-CF19-3C4E-BB9C-FF0401882D5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07D177-3950-461E-A3C5-C958BA4BBCA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7EFE0C-B74C-48E4-A4DC-6DF2EB8E59AE}">
      <dgm:prSet/>
      <dgm:spPr/>
      <dgm:t>
        <a:bodyPr/>
        <a:lstStyle/>
        <a:p>
          <a:r>
            <a:rPr lang="en-US" b="0" i="0"/>
            <a:t>Small sample size: One month of data limits the model’s generalizability.</a:t>
          </a:r>
          <a:endParaRPr lang="en-US"/>
        </a:p>
      </dgm:t>
    </dgm:pt>
    <dgm:pt modelId="{1DB4617E-4184-410B-AE36-6C4CBD90B6A0}" type="parTrans" cxnId="{BF881DE4-7C79-4C6D-BA79-987249E37AF9}">
      <dgm:prSet/>
      <dgm:spPr/>
      <dgm:t>
        <a:bodyPr/>
        <a:lstStyle/>
        <a:p>
          <a:endParaRPr lang="en-US"/>
        </a:p>
      </dgm:t>
    </dgm:pt>
    <dgm:pt modelId="{A1D56D72-7F56-4498-AE8A-2B23C5CDBBA0}" type="sibTrans" cxnId="{BF881DE4-7C79-4C6D-BA79-987249E37AF9}">
      <dgm:prSet/>
      <dgm:spPr/>
      <dgm:t>
        <a:bodyPr/>
        <a:lstStyle/>
        <a:p>
          <a:endParaRPr lang="en-US"/>
        </a:p>
      </dgm:t>
    </dgm:pt>
    <dgm:pt modelId="{A1174EA8-B12F-4339-8CF3-F79A3E268672}">
      <dgm:prSet/>
      <dgm:spPr/>
      <dgm:t>
        <a:bodyPr/>
        <a:lstStyle/>
        <a:p>
          <a:r>
            <a:rPr lang="en-US" b="0" i="0"/>
            <a:t>Sensor inaccuracy: Smartwatch-based stress measurements may contain noise.</a:t>
          </a:r>
          <a:endParaRPr lang="en-US"/>
        </a:p>
      </dgm:t>
    </dgm:pt>
    <dgm:pt modelId="{987FB267-6943-4553-9B25-4607FB41F31D}" type="parTrans" cxnId="{60DD35C4-0CEF-40C7-8A3A-DEEF7AC04F36}">
      <dgm:prSet/>
      <dgm:spPr/>
      <dgm:t>
        <a:bodyPr/>
        <a:lstStyle/>
        <a:p>
          <a:endParaRPr lang="en-US"/>
        </a:p>
      </dgm:t>
    </dgm:pt>
    <dgm:pt modelId="{4BAFDC66-1807-453E-BF51-39DE73198EBC}" type="sibTrans" cxnId="{60DD35C4-0CEF-40C7-8A3A-DEEF7AC04F36}">
      <dgm:prSet/>
      <dgm:spPr/>
      <dgm:t>
        <a:bodyPr/>
        <a:lstStyle/>
        <a:p>
          <a:endParaRPr lang="en-US"/>
        </a:p>
      </dgm:t>
    </dgm:pt>
    <dgm:pt modelId="{17F31515-0769-428E-8D02-AE26CC3DBC4A}">
      <dgm:prSet/>
      <dgm:spPr/>
      <dgm:t>
        <a:bodyPr/>
        <a:lstStyle/>
        <a:p>
          <a:r>
            <a:rPr lang="en-US" b="0" i="0"/>
            <a:t>Coarse weather data: Sudden environmental changes may have gone unrecorded.</a:t>
          </a:r>
          <a:endParaRPr lang="en-US"/>
        </a:p>
      </dgm:t>
    </dgm:pt>
    <dgm:pt modelId="{8881149D-7EAB-4CF4-8405-DD3957D2480F}" type="parTrans" cxnId="{2F64D8E7-7867-462B-A2CA-66130D864C1F}">
      <dgm:prSet/>
      <dgm:spPr/>
      <dgm:t>
        <a:bodyPr/>
        <a:lstStyle/>
        <a:p>
          <a:endParaRPr lang="en-US"/>
        </a:p>
      </dgm:t>
    </dgm:pt>
    <dgm:pt modelId="{60488FE8-E2E5-4919-B40A-1882F7C0879C}" type="sibTrans" cxnId="{2F64D8E7-7867-462B-A2CA-66130D864C1F}">
      <dgm:prSet/>
      <dgm:spPr/>
      <dgm:t>
        <a:bodyPr/>
        <a:lstStyle/>
        <a:p>
          <a:endParaRPr lang="en-US"/>
        </a:p>
      </dgm:t>
    </dgm:pt>
    <dgm:pt modelId="{7CF506C0-D7DA-42B5-A2E6-A36B3879EA36}">
      <dgm:prSet/>
      <dgm:spPr/>
      <dgm:t>
        <a:bodyPr/>
        <a:lstStyle/>
        <a:p>
          <a:r>
            <a:rPr lang="en-US" b="0" i="0"/>
            <a:t>Model limitations: Assumptions of ML models may not fully capture complex human behavior.</a:t>
          </a:r>
          <a:endParaRPr lang="en-US"/>
        </a:p>
      </dgm:t>
    </dgm:pt>
    <dgm:pt modelId="{FB0994A0-22A5-4BE9-8866-D20295C3977B}" type="parTrans" cxnId="{5BDAE7E4-C2F2-4117-8D76-24943BE71271}">
      <dgm:prSet/>
      <dgm:spPr/>
      <dgm:t>
        <a:bodyPr/>
        <a:lstStyle/>
        <a:p>
          <a:endParaRPr lang="en-US"/>
        </a:p>
      </dgm:t>
    </dgm:pt>
    <dgm:pt modelId="{10955F07-3AE2-49C1-A770-889D61E059B6}" type="sibTrans" cxnId="{5BDAE7E4-C2F2-4117-8D76-24943BE71271}">
      <dgm:prSet/>
      <dgm:spPr/>
      <dgm:t>
        <a:bodyPr/>
        <a:lstStyle/>
        <a:p>
          <a:endParaRPr lang="en-US"/>
        </a:p>
      </dgm:t>
    </dgm:pt>
    <dgm:pt modelId="{A92689FE-3CAD-47BC-B40A-136D7AFA6BDD}" type="pres">
      <dgm:prSet presAssocID="{B307D177-3950-461E-A3C5-C958BA4BBCAE}" presName="root" presStyleCnt="0">
        <dgm:presLayoutVars>
          <dgm:dir/>
          <dgm:resizeHandles val="exact"/>
        </dgm:presLayoutVars>
      </dgm:prSet>
      <dgm:spPr/>
    </dgm:pt>
    <dgm:pt modelId="{D5E5BEAF-840F-43D8-9DBC-D56E5562D0E0}" type="pres">
      <dgm:prSet presAssocID="{617EFE0C-B74C-48E4-A4DC-6DF2EB8E59AE}" presName="compNode" presStyleCnt="0"/>
      <dgm:spPr/>
    </dgm:pt>
    <dgm:pt modelId="{AA5685F6-D954-4875-A079-E84F75B42FAD}" type="pres">
      <dgm:prSet presAssocID="{617EFE0C-B74C-48E4-A4DC-6DF2EB8E59AE}" presName="bgRect" presStyleLbl="bgShp" presStyleIdx="0" presStyleCnt="4"/>
      <dgm:spPr/>
    </dgm:pt>
    <dgm:pt modelId="{B46CF9E6-D406-48EB-A384-BFFCF3B2288C}" type="pres">
      <dgm:prSet presAssocID="{617EFE0C-B74C-48E4-A4DC-6DF2EB8E59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A7FBED88-2DB3-482E-B5CF-FC7160857CD1}" type="pres">
      <dgm:prSet presAssocID="{617EFE0C-B74C-48E4-A4DC-6DF2EB8E59AE}" presName="spaceRect" presStyleCnt="0"/>
      <dgm:spPr/>
    </dgm:pt>
    <dgm:pt modelId="{34EF7DAF-219A-4E42-8039-6F3028BDBFCC}" type="pres">
      <dgm:prSet presAssocID="{617EFE0C-B74C-48E4-A4DC-6DF2EB8E59AE}" presName="parTx" presStyleLbl="revTx" presStyleIdx="0" presStyleCnt="4">
        <dgm:presLayoutVars>
          <dgm:chMax val="0"/>
          <dgm:chPref val="0"/>
        </dgm:presLayoutVars>
      </dgm:prSet>
      <dgm:spPr/>
    </dgm:pt>
    <dgm:pt modelId="{BCA48D84-6F66-489F-9006-F4FB47EEF945}" type="pres">
      <dgm:prSet presAssocID="{A1D56D72-7F56-4498-AE8A-2B23C5CDBBA0}" presName="sibTrans" presStyleCnt="0"/>
      <dgm:spPr/>
    </dgm:pt>
    <dgm:pt modelId="{760B7F04-6910-4F8E-B58D-8327C9172122}" type="pres">
      <dgm:prSet presAssocID="{A1174EA8-B12F-4339-8CF3-F79A3E268672}" presName="compNode" presStyleCnt="0"/>
      <dgm:spPr/>
    </dgm:pt>
    <dgm:pt modelId="{5FF9C2AB-1130-4722-A829-3E7F5F4A74D2}" type="pres">
      <dgm:prSet presAssocID="{A1174EA8-B12F-4339-8CF3-F79A3E268672}" presName="bgRect" presStyleLbl="bgShp" presStyleIdx="1" presStyleCnt="4"/>
      <dgm:spPr/>
    </dgm:pt>
    <dgm:pt modelId="{A9CDB772-3279-4B5C-B768-B2F9CF194FE5}" type="pres">
      <dgm:prSet presAssocID="{A1174EA8-B12F-4339-8CF3-F79A3E2686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8DBA9BF4-754A-484C-9CCC-745EF2CC8F22}" type="pres">
      <dgm:prSet presAssocID="{A1174EA8-B12F-4339-8CF3-F79A3E268672}" presName="spaceRect" presStyleCnt="0"/>
      <dgm:spPr/>
    </dgm:pt>
    <dgm:pt modelId="{3BE82BA7-5406-4751-88AC-5347060F5255}" type="pres">
      <dgm:prSet presAssocID="{A1174EA8-B12F-4339-8CF3-F79A3E268672}" presName="parTx" presStyleLbl="revTx" presStyleIdx="1" presStyleCnt="4">
        <dgm:presLayoutVars>
          <dgm:chMax val="0"/>
          <dgm:chPref val="0"/>
        </dgm:presLayoutVars>
      </dgm:prSet>
      <dgm:spPr/>
    </dgm:pt>
    <dgm:pt modelId="{9C152FB0-4939-4726-8E25-EFA889188788}" type="pres">
      <dgm:prSet presAssocID="{4BAFDC66-1807-453E-BF51-39DE73198EBC}" presName="sibTrans" presStyleCnt="0"/>
      <dgm:spPr/>
    </dgm:pt>
    <dgm:pt modelId="{AC18BDFC-C0A4-4D0B-88BE-06F534B101B2}" type="pres">
      <dgm:prSet presAssocID="{17F31515-0769-428E-8D02-AE26CC3DBC4A}" presName="compNode" presStyleCnt="0"/>
      <dgm:spPr/>
    </dgm:pt>
    <dgm:pt modelId="{49984305-37EF-4C66-97E6-084E6BA61D1D}" type="pres">
      <dgm:prSet presAssocID="{17F31515-0769-428E-8D02-AE26CC3DBC4A}" presName="bgRect" presStyleLbl="bgShp" presStyleIdx="2" presStyleCnt="4"/>
      <dgm:spPr/>
    </dgm:pt>
    <dgm:pt modelId="{3D0DA0D5-F074-4026-A920-A24090139079}" type="pres">
      <dgm:prSet presAssocID="{17F31515-0769-428E-8D02-AE26CC3DBC4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ny scene"/>
        </a:ext>
      </dgm:extLst>
    </dgm:pt>
    <dgm:pt modelId="{3217F3B2-E769-4592-B8B0-6A6ED942E969}" type="pres">
      <dgm:prSet presAssocID="{17F31515-0769-428E-8D02-AE26CC3DBC4A}" presName="spaceRect" presStyleCnt="0"/>
      <dgm:spPr/>
    </dgm:pt>
    <dgm:pt modelId="{A2278243-D163-4853-BBFA-8658EC186F3B}" type="pres">
      <dgm:prSet presAssocID="{17F31515-0769-428E-8D02-AE26CC3DBC4A}" presName="parTx" presStyleLbl="revTx" presStyleIdx="2" presStyleCnt="4">
        <dgm:presLayoutVars>
          <dgm:chMax val="0"/>
          <dgm:chPref val="0"/>
        </dgm:presLayoutVars>
      </dgm:prSet>
      <dgm:spPr/>
    </dgm:pt>
    <dgm:pt modelId="{08ED00D5-56CA-4B4B-B7F2-D4BA03C4ECB3}" type="pres">
      <dgm:prSet presAssocID="{60488FE8-E2E5-4919-B40A-1882F7C0879C}" presName="sibTrans" presStyleCnt="0"/>
      <dgm:spPr/>
    </dgm:pt>
    <dgm:pt modelId="{BE455C83-3D41-4D54-A52C-20F1538333AB}" type="pres">
      <dgm:prSet presAssocID="{7CF506C0-D7DA-42B5-A2E6-A36B3879EA36}" presName="compNode" presStyleCnt="0"/>
      <dgm:spPr/>
    </dgm:pt>
    <dgm:pt modelId="{AEC9DA2A-1AAB-4392-B551-C6F4169270B4}" type="pres">
      <dgm:prSet presAssocID="{7CF506C0-D7DA-42B5-A2E6-A36B3879EA36}" presName="bgRect" presStyleLbl="bgShp" presStyleIdx="3" presStyleCnt="4"/>
      <dgm:spPr/>
    </dgm:pt>
    <dgm:pt modelId="{12E88D5D-85D1-4B57-AD12-BC9B9832F2FA}" type="pres">
      <dgm:prSet presAssocID="{7CF506C0-D7DA-42B5-A2E6-A36B3879EA3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DE4C7DAF-2B50-4EE1-A0E1-2811EA497D42}" type="pres">
      <dgm:prSet presAssocID="{7CF506C0-D7DA-42B5-A2E6-A36B3879EA36}" presName="spaceRect" presStyleCnt="0"/>
      <dgm:spPr/>
    </dgm:pt>
    <dgm:pt modelId="{CDE3CE4C-0641-467F-B8F4-18CBAE46AADB}" type="pres">
      <dgm:prSet presAssocID="{7CF506C0-D7DA-42B5-A2E6-A36B3879EA36}" presName="parTx" presStyleLbl="revTx" presStyleIdx="3" presStyleCnt="4">
        <dgm:presLayoutVars>
          <dgm:chMax val="0"/>
          <dgm:chPref val="0"/>
        </dgm:presLayoutVars>
      </dgm:prSet>
      <dgm:spPr/>
    </dgm:pt>
  </dgm:ptLst>
  <dgm:cxnLst>
    <dgm:cxn modelId="{C90DD346-75B2-4B1D-A008-346CA8C1E0CA}" type="presOf" srcId="{17F31515-0769-428E-8D02-AE26CC3DBC4A}" destId="{A2278243-D163-4853-BBFA-8658EC186F3B}" srcOrd="0" destOrd="0" presId="urn:microsoft.com/office/officeart/2018/2/layout/IconVerticalSolidList"/>
    <dgm:cxn modelId="{E382E850-5B9E-4B0B-82ED-2F23E30D6647}" type="presOf" srcId="{7CF506C0-D7DA-42B5-A2E6-A36B3879EA36}" destId="{CDE3CE4C-0641-467F-B8F4-18CBAE46AADB}" srcOrd="0" destOrd="0" presId="urn:microsoft.com/office/officeart/2018/2/layout/IconVerticalSolidList"/>
    <dgm:cxn modelId="{E058DB59-57FE-45DA-9BA0-C2471467FAA2}" type="presOf" srcId="{A1174EA8-B12F-4339-8CF3-F79A3E268672}" destId="{3BE82BA7-5406-4751-88AC-5347060F5255}" srcOrd="0" destOrd="0" presId="urn:microsoft.com/office/officeart/2018/2/layout/IconVerticalSolidList"/>
    <dgm:cxn modelId="{06C8C49F-23FF-44F6-ACB8-ADCE3299ACBC}" type="presOf" srcId="{B307D177-3950-461E-A3C5-C958BA4BBCAE}" destId="{A92689FE-3CAD-47BC-B40A-136D7AFA6BDD}" srcOrd="0" destOrd="0" presId="urn:microsoft.com/office/officeart/2018/2/layout/IconVerticalSolidList"/>
    <dgm:cxn modelId="{D68BAAAB-1531-417D-8E78-FA8A92DA3913}" type="presOf" srcId="{617EFE0C-B74C-48E4-A4DC-6DF2EB8E59AE}" destId="{34EF7DAF-219A-4E42-8039-6F3028BDBFCC}" srcOrd="0" destOrd="0" presId="urn:microsoft.com/office/officeart/2018/2/layout/IconVerticalSolidList"/>
    <dgm:cxn modelId="{60DD35C4-0CEF-40C7-8A3A-DEEF7AC04F36}" srcId="{B307D177-3950-461E-A3C5-C958BA4BBCAE}" destId="{A1174EA8-B12F-4339-8CF3-F79A3E268672}" srcOrd="1" destOrd="0" parTransId="{987FB267-6943-4553-9B25-4607FB41F31D}" sibTransId="{4BAFDC66-1807-453E-BF51-39DE73198EBC}"/>
    <dgm:cxn modelId="{BF881DE4-7C79-4C6D-BA79-987249E37AF9}" srcId="{B307D177-3950-461E-A3C5-C958BA4BBCAE}" destId="{617EFE0C-B74C-48E4-A4DC-6DF2EB8E59AE}" srcOrd="0" destOrd="0" parTransId="{1DB4617E-4184-410B-AE36-6C4CBD90B6A0}" sibTransId="{A1D56D72-7F56-4498-AE8A-2B23C5CDBBA0}"/>
    <dgm:cxn modelId="{5BDAE7E4-C2F2-4117-8D76-24943BE71271}" srcId="{B307D177-3950-461E-A3C5-C958BA4BBCAE}" destId="{7CF506C0-D7DA-42B5-A2E6-A36B3879EA36}" srcOrd="3" destOrd="0" parTransId="{FB0994A0-22A5-4BE9-8866-D20295C3977B}" sibTransId="{10955F07-3AE2-49C1-A770-889D61E059B6}"/>
    <dgm:cxn modelId="{2F64D8E7-7867-462B-A2CA-66130D864C1F}" srcId="{B307D177-3950-461E-A3C5-C958BA4BBCAE}" destId="{17F31515-0769-428E-8D02-AE26CC3DBC4A}" srcOrd="2" destOrd="0" parTransId="{8881149D-7EAB-4CF4-8405-DD3957D2480F}" sibTransId="{60488FE8-E2E5-4919-B40A-1882F7C0879C}"/>
    <dgm:cxn modelId="{594B058B-4F0C-4104-88F9-4C77D21BED51}" type="presParOf" srcId="{A92689FE-3CAD-47BC-B40A-136D7AFA6BDD}" destId="{D5E5BEAF-840F-43D8-9DBC-D56E5562D0E0}" srcOrd="0" destOrd="0" presId="urn:microsoft.com/office/officeart/2018/2/layout/IconVerticalSolidList"/>
    <dgm:cxn modelId="{B335FD6F-2CED-424F-ADD6-C7DE7C02F1D3}" type="presParOf" srcId="{D5E5BEAF-840F-43D8-9DBC-D56E5562D0E0}" destId="{AA5685F6-D954-4875-A079-E84F75B42FAD}" srcOrd="0" destOrd="0" presId="urn:microsoft.com/office/officeart/2018/2/layout/IconVerticalSolidList"/>
    <dgm:cxn modelId="{CD6BC2D4-10F5-44D5-A01C-C86E7A6C41E5}" type="presParOf" srcId="{D5E5BEAF-840F-43D8-9DBC-D56E5562D0E0}" destId="{B46CF9E6-D406-48EB-A384-BFFCF3B2288C}" srcOrd="1" destOrd="0" presId="urn:microsoft.com/office/officeart/2018/2/layout/IconVerticalSolidList"/>
    <dgm:cxn modelId="{43D54967-C9C6-4589-8C56-C90ED349DCBB}" type="presParOf" srcId="{D5E5BEAF-840F-43D8-9DBC-D56E5562D0E0}" destId="{A7FBED88-2DB3-482E-B5CF-FC7160857CD1}" srcOrd="2" destOrd="0" presId="urn:microsoft.com/office/officeart/2018/2/layout/IconVerticalSolidList"/>
    <dgm:cxn modelId="{FF6BCFF9-033B-4832-802F-AF8871ACE4D3}" type="presParOf" srcId="{D5E5BEAF-840F-43D8-9DBC-D56E5562D0E0}" destId="{34EF7DAF-219A-4E42-8039-6F3028BDBFCC}" srcOrd="3" destOrd="0" presId="urn:microsoft.com/office/officeart/2018/2/layout/IconVerticalSolidList"/>
    <dgm:cxn modelId="{80333C64-9AD7-4754-AD39-D0EFDCCEB3B7}" type="presParOf" srcId="{A92689FE-3CAD-47BC-B40A-136D7AFA6BDD}" destId="{BCA48D84-6F66-489F-9006-F4FB47EEF945}" srcOrd="1" destOrd="0" presId="urn:microsoft.com/office/officeart/2018/2/layout/IconVerticalSolidList"/>
    <dgm:cxn modelId="{B51DF691-4A40-4A83-8444-9A436AFD3B93}" type="presParOf" srcId="{A92689FE-3CAD-47BC-B40A-136D7AFA6BDD}" destId="{760B7F04-6910-4F8E-B58D-8327C9172122}" srcOrd="2" destOrd="0" presId="urn:microsoft.com/office/officeart/2018/2/layout/IconVerticalSolidList"/>
    <dgm:cxn modelId="{4E172DF5-57FB-430C-A0EF-BC02C7153455}" type="presParOf" srcId="{760B7F04-6910-4F8E-B58D-8327C9172122}" destId="{5FF9C2AB-1130-4722-A829-3E7F5F4A74D2}" srcOrd="0" destOrd="0" presId="urn:microsoft.com/office/officeart/2018/2/layout/IconVerticalSolidList"/>
    <dgm:cxn modelId="{8CEC157C-6065-4FFD-BEDC-07D3715C6190}" type="presParOf" srcId="{760B7F04-6910-4F8E-B58D-8327C9172122}" destId="{A9CDB772-3279-4B5C-B768-B2F9CF194FE5}" srcOrd="1" destOrd="0" presId="urn:microsoft.com/office/officeart/2018/2/layout/IconVerticalSolidList"/>
    <dgm:cxn modelId="{A5ADFCC5-E36E-40C9-A78B-244EFB5F9DF2}" type="presParOf" srcId="{760B7F04-6910-4F8E-B58D-8327C9172122}" destId="{8DBA9BF4-754A-484C-9CCC-745EF2CC8F22}" srcOrd="2" destOrd="0" presId="urn:microsoft.com/office/officeart/2018/2/layout/IconVerticalSolidList"/>
    <dgm:cxn modelId="{71C945A6-50BF-4FB1-95AA-9D3FAF001163}" type="presParOf" srcId="{760B7F04-6910-4F8E-B58D-8327C9172122}" destId="{3BE82BA7-5406-4751-88AC-5347060F5255}" srcOrd="3" destOrd="0" presId="urn:microsoft.com/office/officeart/2018/2/layout/IconVerticalSolidList"/>
    <dgm:cxn modelId="{97AFBDB4-7247-4A40-A9DB-4756FB41E14E}" type="presParOf" srcId="{A92689FE-3CAD-47BC-B40A-136D7AFA6BDD}" destId="{9C152FB0-4939-4726-8E25-EFA889188788}" srcOrd="3" destOrd="0" presId="urn:microsoft.com/office/officeart/2018/2/layout/IconVerticalSolidList"/>
    <dgm:cxn modelId="{CCB4E648-5DC2-471E-9460-015F287E0355}" type="presParOf" srcId="{A92689FE-3CAD-47BC-B40A-136D7AFA6BDD}" destId="{AC18BDFC-C0A4-4D0B-88BE-06F534B101B2}" srcOrd="4" destOrd="0" presId="urn:microsoft.com/office/officeart/2018/2/layout/IconVerticalSolidList"/>
    <dgm:cxn modelId="{B92FDE95-4543-4DF8-A691-4B699304C1E5}" type="presParOf" srcId="{AC18BDFC-C0A4-4D0B-88BE-06F534B101B2}" destId="{49984305-37EF-4C66-97E6-084E6BA61D1D}" srcOrd="0" destOrd="0" presId="urn:microsoft.com/office/officeart/2018/2/layout/IconVerticalSolidList"/>
    <dgm:cxn modelId="{90DC05DF-B73C-4026-927A-DD5FF4D60027}" type="presParOf" srcId="{AC18BDFC-C0A4-4D0B-88BE-06F534B101B2}" destId="{3D0DA0D5-F074-4026-A920-A24090139079}" srcOrd="1" destOrd="0" presId="urn:microsoft.com/office/officeart/2018/2/layout/IconVerticalSolidList"/>
    <dgm:cxn modelId="{D83391E5-AD30-4584-AC8C-58A7C8FBFEF5}" type="presParOf" srcId="{AC18BDFC-C0A4-4D0B-88BE-06F534B101B2}" destId="{3217F3B2-E769-4592-B8B0-6A6ED942E969}" srcOrd="2" destOrd="0" presId="urn:microsoft.com/office/officeart/2018/2/layout/IconVerticalSolidList"/>
    <dgm:cxn modelId="{20FAE9BB-FBCB-4933-92DB-D322DC92B697}" type="presParOf" srcId="{AC18BDFC-C0A4-4D0B-88BE-06F534B101B2}" destId="{A2278243-D163-4853-BBFA-8658EC186F3B}" srcOrd="3" destOrd="0" presId="urn:microsoft.com/office/officeart/2018/2/layout/IconVerticalSolidList"/>
    <dgm:cxn modelId="{72E01174-F0FB-49AD-AD03-101966BC259F}" type="presParOf" srcId="{A92689FE-3CAD-47BC-B40A-136D7AFA6BDD}" destId="{08ED00D5-56CA-4B4B-B7F2-D4BA03C4ECB3}" srcOrd="5" destOrd="0" presId="urn:microsoft.com/office/officeart/2018/2/layout/IconVerticalSolidList"/>
    <dgm:cxn modelId="{5DA253F8-8040-4828-B76F-3A152D0BDECD}" type="presParOf" srcId="{A92689FE-3CAD-47BC-B40A-136D7AFA6BDD}" destId="{BE455C83-3D41-4D54-A52C-20F1538333AB}" srcOrd="6" destOrd="0" presId="urn:microsoft.com/office/officeart/2018/2/layout/IconVerticalSolidList"/>
    <dgm:cxn modelId="{C822F860-D24F-4DA5-8AE4-FBE18DF9E2E1}" type="presParOf" srcId="{BE455C83-3D41-4D54-A52C-20F1538333AB}" destId="{AEC9DA2A-1AAB-4392-B551-C6F4169270B4}" srcOrd="0" destOrd="0" presId="urn:microsoft.com/office/officeart/2018/2/layout/IconVerticalSolidList"/>
    <dgm:cxn modelId="{CCA13D8B-629F-43DA-B790-B86B2B73649C}" type="presParOf" srcId="{BE455C83-3D41-4D54-A52C-20F1538333AB}" destId="{12E88D5D-85D1-4B57-AD12-BC9B9832F2FA}" srcOrd="1" destOrd="0" presId="urn:microsoft.com/office/officeart/2018/2/layout/IconVerticalSolidList"/>
    <dgm:cxn modelId="{D8C12F73-1B4E-4061-A07F-D796188720AB}" type="presParOf" srcId="{BE455C83-3D41-4D54-A52C-20F1538333AB}" destId="{DE4C7DAF-2B50-4EE1-A0E1-2811EA497D42}" srcOrd="2" destOrd="0" presId="urn:microsoft.com/office/officeart/2018/2/layout/IconVerticalSolidList"/>
    <dgm:cxn modelId="{A16A1D1C-4C63-4EE4-8BDB-52FB435CCBA4}" type="presParOf" srcId="{BE455C83-3D41-4D54-A52C-20F1538333AB}" destId="{CDE3CE4C-0641-467F-B8F4-18CBAE46AA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0BC33A-475D-487E-ADB7-15D39E0B80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6F9AEE-2507-40D2-B905-E68F95717230}">
      <dgm:prSet/>
      <dgm:spPr/>
      <dgm:t>
        <a:bodyPr/>
        <a:lstStyle/>
        <a:p>
          <a:r>
            <a:rPr lang="en-US" b="0" i="0"/>
            <a:t>Include behavioral data: Include variables like sleep quality, academic workload, or physical activity for a more comprehensive view of stress.</a:t>
          </a:r>
          <a:endParaRPr lang="en-US"/>
        </a:p>
      </dgm:t>
    </dgm:pt>
    <dgm:pt modelId="{D74158C6-A0FB-4631-8D1D-E5FB1A2DD885}" type="parTrans" cxnId="{319D8313-396E-4863-A911-D4D59068FCBE}">
      <dgm:prSet/>
      <dgm:spPr/>
      <dgm:t>
        <a:bodyPr/>
        <a:lstStyle/>
        <a:p>
          <a:endParaRPr lang="en-US"/>
        </a:p>
      </dgm:t>
    </dgm:pt>
    <dgm:pt modelId="{15A8FCFD-6218-40A2-AB78-5C033BFFF83F}" type="sibTrans" cxnId="{319D8313-396E-4863-A911-D4D59068FCBE}">
      <dgm:prSet/>
      <dgm:spPr/>
      <dgm:t>
        <a:bodyPr/>
        <a:lstStyle/>
        <a:p>
          <a:endParaRPr lang="en-US"/>
        </a:p>
      </dgm:t>
    </dgm:pt>
    <dgm:pt modelId="{2040A4E0-3F9E-4D83-BC41-7C557562CB9D}">
      <dgm:prSet/>
      <dgm:spPr/>
      <dgm:t>
        <a:bodyPr/>
        <a:lstStyle/>
        <a:p>
          <a:r>
            <a:rPr lang="en-US" b="0" i="0"/>
            <a:t>Expand data collection: Gather data over multiple months or seasons to capture long-term patterns and variability.</a:t>
          </a:r>
          <a:endParaRPr lang="en-US"/>
        </a:p>
      </dgm:t>
    </dgm:pt>
    <dgm:pt modelId="{CC3767C2-EC7E-414A-87EC-DFBDA2E24F7A}" type="parTrans" cxnId="{D5A6C08F-4756-466F-A3F7-173B32C0B419}">
      <dgm:prSet/>
      <dgm:spPr/>
      <dgm:t>
        <a:bodyPr/>
        <a:lstStyle/>
        <a:p>
          <a:endParaRPr lang="en-US"/>
        </a:p>
      </dgm:t>
    </dgm:pt>
    <dgm:pt modelId="{BD78CF1A-D9EC-4125-B50A-FA064CF21234}" type="sibTrans" cxnId="{D5A6C08F-4756-466F-A3F7-173B32C0B419}">
      <dgm:prSet/>
      <dgm:spPr/>
      <dgm:t>
        <a:bodyPr/>
        <a:lstStyle/>
        <a:p>
          <a:endParaRPr lang="en-US"/>
        </a:p>
      </dgm:t>
    </dgm:pt>
    <dgm:pt modelId="{CEA8E216-8D95-4F69-A77C-4C98E64F6E6B}">
      <dgm:prSet/>
      <dgm:spPr/>
      <dgm:t>
        <a:bodyPr/>
        <a:lstStyle/>
        <a:p>
          <a:r>
            <a:rPr lang="en-US" b="0" i="0"/>
            <a:t>Improve stress measurement: Combine smartwatch data with self-reported stress levels for greater accuracy.</a:t>
          </a:r>
          <a:endParaRPr lang="en-US"/>
        </a:p>
      </dgm:t>
    </dgm:pt>
    <dgm:pt modelId="{BD48E595-67DA-467A-98E3-2C2A50F33A74}" type="parTrans" cxnId="{2432D711-D27E-485C-8CF4-F9A802A5468A}">
      <dgm:prSet/>
      <dgm:spPr/>
      <dgm:t>
        <a:bodyPr/>
        <a:lstStyle/>
        <a:p>
          <a:endParaRPr lang="en-US"/>
        </a:p>
      </dgm:t>
    </dgm:pt>
    <dgm:pt modelId="{1C3A37D5-8AD7-4662-9243-2B828825D6F2}" type="sibTrans" cxnId="{2432D711-D27E-485C-8CF4-F9A802A5468A}">
      <dgm:prSet/>
      <dgm:spPr/>
      <dgm:t>
        <a:bodyPr/>
        <a:lstStyle/>
        <a:p>
          <a:endParaRPr lang="en-US"/>
        </a:p>
      </dgm:t>
    </dgm:pt>
    <dgm:pt modelId="{6288387F-7FE2-4E1A-9DFC-62DBBC7831FA}" type="pres">
      <dgm:prSet presAssocID="{080BC33A-475D-487E-ADB7-15D39E0B8017}" presName="root" presStyleCnt="0">
        <dgm:presLayoutVars>
          <dgm:dir/>
          <dgm:resizeHandles val="exact"/>
        </dgm:presLayoutVars>
      </dgm:prSet>
      <dgm:spPr/>
    </dgm:pt>
    <dgm:pt modelId="{977D2BDE-4F97-4592-9E4E-FBF47A62C67D}" type="pres">
      <dgm:prSet presAssocID="{B86F9AEE-2507-40D2-B905-E68F95717230}" presName="compNode" presStyleCnt="0"/>
      <dgm:spPr/>
    </dgm:pt>
    <dgm:pt modelId="{65EEBAA6-8FE5-476B-978C-A9DB5CBD193D}" type="pres">
      <dgm:prSet presAssocID="{B86F9AEE-2507-40D2-B905-E68F95717230}" presName="bgRect" presStyleLbl="bgShp" presStyleIdx="0" presStyleCnt="3"/>
      <dgm:spPr/>
    </dgm:pt>
    <dgm:pt modelId="{8EB189C3-E9B1-4039-8BE0-FADD9F3A7BCF}" type="pres">
      <dgm:prSet presAssocID="{B86F9AEE-2507-40D2-B905-E68F957172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47E34759-4970-424A-8A02-712D48EE2D83}" type="pres">
      <dgm:prSet presAssocID="{B86F9AEE-2507-40D2-B905-E68F95717230}" presName="spaceRect" presStyleCnt="0"/>
      <dgm:spPr/>
    </dgm:pt>
    <dgm:pt modelId="{CA1A7ABF-5C7E-47FF-AEA4-D535D0D84757}" type="pres">
      <dgm:prSet presAssocID="{B86F9AEE-2507-40D2-B905-E68F95717230}" presName="parTx" presStyleLbl="revTx" presStyleIdx="0" presStyleCnt="3">
        <dgm:presLayoutVars>
          <dgm:chMax val="0"/>
          <dgm:chPref val="0"/>
        </dgm:presLayoutVars>
      </dgm:prSet>
      <dgm:spPr/>
    </dgm:pt>
    <dgm:pt modelId="{44E48A01-8CD3-4724-A971-C6462F107538}" type="pres">
      <dgm:prSet presAssocID="{15A8FCFD-6218-40A2-AB78-5C033BFFF83F}" presName="sibTrans" presStyleCnt="0"/>
      <dgm:spPr/>
    </dgm:pt>
    <dgm:pt modelId="{83EBFB10-E779-4300-A863-49C97C5F2283}" type="pres">
      <dgm:prSet presAssocID="{2040A4E0-3F9E-4D83-BC41-7C557562CB9D}" presName="compNode" presStyleCnt="0"/>
      <dgm:spPr/>
    </dgm:pt>
    <dgm:pt modelId="{E20F285B-592F-476C-8DDE-AFF2C8574943}" type="pres">
      <dgm:prSet presAssocID="{2040A4E0-3F9E-4D83-BC41-7C557562CB9D}" presName="bgRect" presStyleLbl="bgShp" presStyleIdx="1" presStyleCnt="3"/>
      <dgm:spPr/>
    </dgm:pt>
    <dgm:pt modelId="{0A814CC0-D3B6-41EE-8971-323EBB0C9EB5}" type="pres">
      <dgm:prSet presAssocID="{2040A4E0-3F9E-4D83-BC41-7C557562CB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on Viewing Ceremony"/>
        </a:ext>
      </dgm:extLst>
    </dgm:pt>
    <dgm:pt modelId="{275F6F37-7B66-434B-BC84-C568B3481D45}" type="pres">
      <dgm:prSet presAssocID="{2040A4E0-3F9E-4D83-BC41-7C557562CB9D}" presName="spaceRect" presStyleCnt="0"/>
      <dgm:spPr/>
    </dgm:pt>
    <dgm:pt modelId="{40FCD27E-A217-4B23-A275-CF7E17F4C77C}" type="pres">
      <dgm:prSet presAssocID="{2040A4E0-3F9E-4D83-BC41-7C557562CB9D}" presName="parTx" presStyleLbl="revTx" presStyleIdx="1" presStyleCnt="3">
        <dgm:presLayoutVars>
          <dgm:chMax val="0"/>
          <dgm:chPref val="0"/>
        </dgm:presLayoutVars>
      </dgm:prSet>
      <dgm:spPr/>
    </dgm:pt>
    <dgm:pt modelId="{8474A4AD-CF38-4AB1-B5F9-3CF29023BFB0}" type="pres">
      <dgm:prSet presAssocID="{BD78CF1A-D9EC-4125-B50A-FA064CF21234}" presName="sibTrans" presStyleCnt="0"/>
      <dgm:spPr/>
    </dgm:pt>
    <dgm:pt modelId="{AD991C13-58A0-4740-AD6F-2383B86F5FFA}" type="pres">
      <dgm:prSet presAssocID="{CEA8E216-8D95-4F69-A77C-4C98E64F6E6B}" presName="compNode" presStyleCnt="0"/>
      <dgm:spPr/>
    </dgm:pt>
    <dgm:pt modelId="{BA342B3E-6172-4FC2-8B0B-0D951270CA40}" type="pres">
      <dgm:prSet presAssocID="{CEA8E216-8D95-4F69-A77C-4C98E64F6E6B}" presName="bgRect" presStyleLbl="bgShp" presStyleIdx="2" presStyleCnt="3"/>
      <dgm:spPr/>
    </dgm:pt>
    <dgm:pt modelId="{871344B1-10A8-41A3-8502-4DD54762090C}" type="pres">
      <dgm:prSet presAssocID="{CEA8E216-8D95-4F69-A77C-4C98E64F6E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7243697B-7C6A-494D-8D8A-CD8E2063BEBC}" type="pres">
      <dgm:prSet presAssocID="{CEA8E216-8D95-4F69-A77C-4C98E64F6E6B}" presName="spaceRect" presStyleCnt="0"/>
      <dgm:spPr/>
    </dgm:pt>
    <dgm:pt modelId="{EBAF8CD6-9974-47E2-A490-9701E82173DD}" type="pres">
      <dgm:prSet presAssocID="{CEA8E216-8D95-4F69-A77C-4C98E64F6E6B}" presName="parTx" presStyleLbl="revTx" presStyleIdx="2" presStyleCnt="3">
        <dgm:presLayoutVars>
          <dgm:chMax val="0"/>
          <dgm:chPref val="0"/>
        </dgm:presLayoutVars>
      </dgm:prSet>
      <dgm:spPr/>
    </dgm:pt>
  </dgm:ptLst>
  <dgm:cxnLst>
    <dgm:cxn modelId="{2432D711-D27E-485C-8CF4-F9A802A5468A}" srcId="{080BC33A-475D-487E-ADB7-15D39E0B8017}" destId="{CEA8E216-8D95-4F69-A77C-4C98E64F6E6B}" srcOrd="2" destOrd="0" parTransId="{BD48E595-67DA-467A-98E3-2C2A50F33A74}" sibTransId="{1C3A37D5-8AD7-4662-9243-2B828825D6F2}"/>
    <dgm:cxn modelId="{319D8313-396E-4863-A911-D4D59068FCBE}" srcId="{080BC33A-475D-487E-ADB7-15D39E0B8017}" destId="{B86F9AEE-2507-40D2-B905-E68F95717230}" srcOrd="0" destOrd="0" parTransId="{D74158C6-A0FB-4631-8D1D-E5FB1A2DD885}" sibTransId="{15A8FCFD-6218-40A2-AB78-5C033BFFF83F}"/>
    <dgm:cxn modelId="{F137E94B-F65A-4675-89A6-8DE4A0523670}" type="presOf" srcId="{B86F9AEE-2507-40D2-B905-E68F95717230}" destId="{CA1A7ABF-5C7E-47FF-AEA4-D535D0D84757}" srcOrd="0" destOrd="0" presId="urn:microsoft.com/office/officeart/2018/2/layout/IconVerticalSolidList"/>
    <dgm:cxn modelId="{4225D978-E93C-46B8-B69A-CE8EFF692952}" type="presOf" srcId="{080BC33A-475D-487E-ADB7-15D39E0B8017}" destId="{6288387F-7FE2-4E1A-9DFC-62DBBC7831FA}" srcOrd="0" destOrd="0" presId="urn:microsoft.com/office/officeart/2018/2/layout/IconVerticalSolidList"/>
    <dgm:cxn modelId="{D5A6C08F-4756-466F-A3F7-173B32C0B419}" srcId="{080BC33A-475D-487E-ADB7-15D39E0B8017}" destId="{2040A4E0-3F9E-4D83-BC41-7C557562CB9D}" srcOrd="1" destOrd="0" parTransId="{CC3767C2-EC7E-414A-87EC-DFBDA2E24F7A}" sibTransId="{BD78CF1A-D9EC-4125-B50A-FA064CF21234}"/>
    <dgm:cxn modelId="{4F13E4B0-085D-4984-A322-C1055C54430E}" type="presOf" srcId="{2040A4E0-3F9E-4D83-BC41-7C557562CB9D}" destId="{40FCD27E-A217-4B23-A275-CF7E17F4C77C}" srcOrd="0" destOrd="0" presId="urn:microsoft.com/office/officeart/2018/2/layout/IconVerticalSolidList"/>
    <dgm:cxn modelId="{7C1BB9E7-173B-40D3-87BE-7C9FF7148509}" type="presOf" srcId="{CEA8E216-8D95-4F69-A77C-4C98E64F6E6B}" destId="{EBAF8CD6-9974-47E2-A490-9701E82173DD}" srcOrd="0" destOrd="0" presId="urn:microsoft.com/office/officeart/2018/2/layout/IconVerticalSolidList"/>
    <dgm:cxn modelId="{B0B9C334-F812-46A6-8E55-C4B95CEBC0E0}" type="presParOf" srcId="{6288387F-7FE2-4E1A-9DFC-62DBBC7831FA}" destId="{977D2BDE-4F97-4592-9E4E-FBF47A62C67D}" srcOrd="0" destOrd="0" presId="urn:microsoft.com/office/officeart/2018/2/layout/IconVerticalSolidList"/>
    <dgm:cxn modelId="{82AD343D-31F2-4848-8C7F-3CEAC162C257}" type="presParOf" srcId="{977D2BDE-4F97-4592-9E4E-FBF47A62C67D}" destId="{65EEBAA6-8FE5-476B-978C-A9DB5CBD193D}" srcOrd="0" destOrd="0" presId="urn:microsoft.com/office/officeart/2018/2/layout/IconVerticalSolidList"/>
    <dgm:cxn modelId="{ED34857E-37E4-4B90-AE6E-693265EF316C}" type="presParOf" srcId="{977D2BDE-4F97-4592-9E4E-FBF47A62C67D}" destId="{8EB189C3-E9B1-4039-8BE0-FADD9F3A7BCF}" srcOrd="1" destOrd="0" presId="urn:microsoft.com/office/officeart/2018/2/layout/IconVerticalSolidList"/>
    <dgm:cxn modelId="{720CB84A-8A26-4844-AF42-FC4C7F3DC4DC}" type="presParOf" srcId="{977D2BDE-4F97-4592-9E4E-FBF47A62C67D}" destId="{47E34759-4970-424A-8A02-712D48EE2D83}" srcOrd="2" destOrd="0" presId="urn:microsoft.com/office/officeart/2018/2/layout/IconVerticalSolidList"/>
    <dgm:cxn modelId="{0A43B715-8897-4550-89B0-7D13F8F700C3}" type="presParOf" srcId="{977D2BDE-4F97-4592-9E4E-FBF47A62C67D}" destId="{CA1A7ABF-5C7E-47FF-AEA4-D535D0D84757}" srcOrd="3" destOrd="0" presId="urn:microsoft.com/office/officeart/2018/2/layout/IconVerticalSolidList"/>
    <dgm:cxn modelId="{F71A8E1C-25C7-4324-8CF4-9D6EF454C501}" type="presParOf" srcId="{6288387F-7FE2-4E1A-9DFC-62DBBC7831FA}" destId="{44E48A01-8CD3-4724-A971-C6462F107538}" srcOrd="1" destOrd="0" presId="urn:microsoft.com/office/officeart/2018/2/layout/IconVerticalSolidList"/>
    <dgm:cxn modelId="{054BC33C-0AD8-4C8A-90ED-F7910379EC71}" type="presParOf" srcId="{6288387F-7FE2-4E1A-9DFC-62DBBC7831FA}" destId="{83EBFB10-E779-4300-A863-49C97C5F2283}" srcOrd="2" destOrd="0" presId="urn:microsoft.com/office/officeart/2018/2/layout/IconVerticalSolidList"/>
    <dgm:cxn modelId="{79FB5628-542D-497E-B461-FFE24C982203}" type="presParOf" srcId="{83EBFB10-E779-4300-A863-49C97C5F2283}" destId="{E20F285B-592F-476C-8DDE-AFF2C8574943}" srcOrd="0" destOrd="0" presId="urn:microsoft.com/office/officeart/2018/2/layout/IconVerticalSolidList"/>
    <dgm:cxn modelId="{6E324DA2-72DB-44E0-ABDC-2DB913003F7A}" type="presParOf" srcId="{83EBFB10-E779-4300-A863-49C97C5F2283}" destId="{0A814CC0-D3B6-41EE-8971-323EBB0C9EB5}" srcOrd="1" destOrd="0" presId="urn:microsoft.com/office/officeart/2018/2/layout/IconVerticalSolidList"/>
    <dgm:cxn modelId="{F0A7E238-7B41-496C-A0C6-031FE30EA273}" type="presParOf" srcId="{83EBFB10-E779-4300-A863-49C97C5F2283}" destId="{275F6F37-7B66-434B-BC84-C568B3481D45}" srcOrd="2" destOrd="0" presId="urn:microsoft.com/office/officeart/2018/2/layout/IconVerticalSolidList"/>
    <dgm:cxn modelId="{7C258975-2C34-4B6C-AF9A-0CC2AC4327E1}" type="presParOf" srcId="{83EBFB10-E779-4300-A863-49C97C5F2283}" destId="{40FCD27E-A217-4B23-A275-CF7E17F4C77C}" srcOrd="3" destOrd="0" presId="urn:microsoft.com/office/officeart/2018/2/layout/IconVerticalSolidList"/>
    <dgm:cxn modelId="{782F1167-251E-4B8C-86F8-23DC91D169DD}" type="presParOf" srcId="{6288387F-7FE2-4E1A-9DFC-62DBBC7831FA}" destId="{8474A4AD-CF38-4AB1-B5F9-3CF29023BFB0}" srcOrd="3" destOrd="0" presId="urn:microsoft.com/office/officeart/2018/2/layout/IconVerticalSolidList"/>
    <dgm:cxn modelId="{9DC2B9CB-7DB0-4826-BCD0-AFD6B4CD4249}" type="presParOf" srcId="{6288387F-7FE2-4E1A-9DFC-62DBBC7831FA}" destId="{AD991C13-58A0-4740-AD6F-2383B86F5FFA}" srcOrd="4" destOrd="0" presId="urn:microsoft.com/office/officeart/2018/2/layout/IconVerticalSolidList"/>
    <dgm:cxn modelId="{FF23B446-8C65-481C-B203-7D6C6EABC5F0}" type="presParOf" srcId="{AD991C13-58A0-4740-AD6F-2383B86F5FFA}" destId="{BA342B3E-6172-4FC2-8B0B-0D951270CA40}" srcOrd="0" destOrd="0" presId="urn:microsoft.com/office/officeart/2018/2/layout/IconVerticalSolidList"/>
    <dgm:cxn modelId="{741368C4-BFEF-4073-B38E-AB25ADD986C9}" type="presParOf" srcId="{AD991C13-58A0-4740-AD6F-2383B86F5FFA}" destId="{871344B1-10A8-41A3-8502-4DD54762090C}" srcOrd="1" destOrd="0" presId="urn:microsoft.com/office/officeart/2018/2/layout/IconVerticalSolidList"/>
    <dgm:cxn modelId="{5A56DF51-4961-427A-847C-648C9FB10097}" type="presParOf" srcId="{AD991C13-58A0-4740-AD6F-2383B86F5FFA}" destId="{7243697B-7C6A-494D-8D8A-CD8E2063BEBC}" srcOrd="2" destOrd="0" presId="urn:microsoft.com/office/officeart/2018/2/layout/IconVerticalSolidList"/>
    <dgm:cxn modelId="{1D0C9967-F45D-412C-A5F1-5ECF853F3932}" type="presParOf" srcId="{AD991C13-58A0-4740-AD6F-2383B86F5FFA}" destId="{EBAF8CD6-9974-47E2-A490-9701E82173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FB5CB-1C07-40E2-A45A-BEF6E4EEAB8F}">
      <dsp:nvSpPr>
        <dsp:cNvPr id="0" name=""/>
        <dsp:cNvSpPr/>
      </dsp:nvSpPr>
      <dsp:spPr>
        <a:xfrm>
          <a:off x="0" y="560"/>
          <a:ext cx="10653579" cy="13122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B70209-D425-4370-BE4A-3006E4425C84}">
      <dsp:nvSpPr>
        <dsp:cNvPr id="0" name=""/>
        <dsp:cNvSpPr/>
      </dsp:nvSpPr>
      <dsp:spPr>
        <a:xfrm>
          <a:off x="396941" y="295806"/>
          <a:ext cx="721711" cy="721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B4CC1-6A78-49E9-81E3-7B4A96198BEA}">
      <dsp:nvSpPr>
        <dsp:cNvPr id="0" name=""/>
        <dsp:cNvSpPr/>
      </dsp:nvSpPr>
      <dsp:spPr>
        <a:xfrm>
          <a:off x="1515593" y="560"/>
          <a:ext cx="9137985" cy="131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75" tIns="138875" rIns="138875" bIns="138875" numCol="1" spcCol="1270" anchor="ctr" anchorCtr="0">
          <a:noAutofit/>
        </a:bodyPr>
        <a:lstStyle/>
        <a:p>
          <a:pPr marL="0" lvl="0" indent="0" algn="l" defTabSz="711200">
            <a:lnSpc>
              <a:spcPct val="100000"/>
            </a:lnSpc>
            <a:spcBef>
              <a:spcPct val="0"/>
            </a:spcBef>
            <a:spcAft>
              <a:spcPct val="35000"/>
            </a:spcAft>
            <a:buNone/>
          </a:pPr>
          <a:r>
            <a:rPr lang="en-US" sz="1600" kern="1200"/>
            <a:t>Stress is an unavoidable part of student life, especially during periods of intense academic pressure. </a:t>
          </a:r>
        </a:p>
      </dsp:txBody>
      <dsp:txXfrm>
        <a:off x="1515593" y="560"/>
        <a:ext cx="9137985" cy="1312201"/>
      </dsp:txXfrm>
    </dsp:sp>
    <dsp:sp modelId="{97EA087E-F699-44DD-9338-A842C07AC140}">
      <dsp:nvSpPr>
        <dsp:cNvPr id="0" name=""/>
        <dsp:cNvSpPr/>
      </dsp:nvSpPr>
      <dsp:spPr>
        <a:xfrm>
          <a:off x="0" y="1640813"/>
          <a:ext cx="10653579" cy="13122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C9B96E-9F89-4CB1-A879-16BCEEEB62D9}">
      <dsp:nvSpPr>
        <dsp:cNvPr id="0" name=""/>
        <dsp:cNvSpPr/>
      </dsp:nvSpPr>
      <dsp:spPr>
        <a:xfrm>
          <a:off x="396941" y="1936058"/>
          <a:ext cx="721711" cy="721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9A95BE-991E-4792-872D-7144A454D077}">
      <dsp:nvSpPr>
        <dsp:cNvPr id="0" name=""/>
        <dsp:cNvSpPr/>
      </dsp:nvSpPr>
      <dsp:spPr>
        <a:xfrm>
          <a:off x="1515593" y="1640813"/>
          <a:ext cx="9137985" cy="131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75" tIns="138875" rIns="138875" bIns="138875" numCol="1" spcCol="1270" anchor="ctr" anchorCtr="0">
          <a:noAutofit/>
        </a:bodyPr>
        <a:lstStyle/>
        <a:p>
          <a:pPr marL="0" lvl="0" indent="0" algn="l" defTabSz="711200">
            <a:lnSpc>
              <a:spcPct val="100000"/>
            </a:lnSpc>
            <a:spcBef>
              <a:spcPct val="0"/>
            </a:spcBef>
            <a:spcAft>
              <a:spcPct val="35000"/>
            </a:spcAft>
            <a:buNone/>
          </a:pPr>
          <a:r>
            <a:rPr lang="en-US" sz="1600" kern="1200"/>
            <a:t>Having personally struggled with stress throughout my academic journey, I’ve often wondered whether external factors, like the weather condition or temperature, might influence how I feel. This project is a personal attempt to explore that possibility.</a:t>
          </a:r>
        </a:p>
      </dsp:txBody>
      <dsp:txXfrm>
        <a:off x="1515593" y="1640813"/>
        <a:ext cx="9137985" cy="1312201"/>
      </dsp:txXfrm>
    </dsp:sp>
    <dsp:sp modelId="{E509E760-7A8C-47A3-9CD6-826473CC3BF2}">
      <dsp:nvSpPr>
        <dsp:cNvPr id="0" name=""/>
        <dsp:cNvSpPr/>
      </dsp:nvSpPr>
      <dsp:spPr>
        <a:xfrm>
          <a:off x="0" y="3281065"/>
          <a:ext cx="10653579" cy="13122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00062D-D01A-4EBF-9A4D-D7256A53666F}">
      <dsp:nvSpPr>
        <dsp:cNvPr id="0" name=""/>
        <dsp:cNvSpPr/>
      </dsp:nvSpPr>
      <dsp:spPr>
        <a:xfrm>
          <a:off x="396941" y="3576310"/>
          <a:ext cx="721711" cy="721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8DA25D-F4F4-467C-8757-C71516A78845}">
      <dsp:nvSpPr>
        <dsp:cNvPr id="0" name=""/>
        <dsp:cNvSpPr/>
      </dsp:nvSpPr>
      <dsp:spPr>
        <a:xfrm>
          <a:off x="1515593" y="3281065"/>
          <a:ext cx="9137985" cy="131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875" tIns="138875" rIns="138875" bIns="138875" numCol="1" spcCol="1270" anchor="ctr" anchorCtr="0">
          <a:noAutofit/>
        </a:bodyPr>
        <a:lstStyle/>
        <a:p>
          <a:pPr marL="0" lvl="0" indent="0" algn="l" defTabSz="711200">
            <a:lnSpc>
              <a:spcPct val="100000"/>
            </a:lnSpc>
            <a:spcBef>
              <a:spcPct val="0"/>
            </a:spcBef>
            <a:spcAft>
              <a:spcPct val="35000"/>
            </a:spcAft>
            <a:buNone/>
          </a:pPr>
          <a:r>
            <a:rPr lang="en-US" sz="1600" kern="1200"/>
            <a:t>If a relationship exists between stress levels and weather-related conditions, uncovering it could be a step toward improving my daily routines and overall quality of life. By gaining insight into how external variables may affect my mood and mental state, I hope to make more informed choices that support my well-being.</a:t>
          </a:r>
        </a:p>
      </dsp:txBody>
      <dsp:txXfrm>
        <a:off x="1515593" y="3281065"/>
        <a:ext cx="9137985" cy="1312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89DE0-797C-3141-AB7F-F5FDE9B581ED}">
      <dsp:nvSpPr>
        <dsp:cNvPr id="0" name=""/>
        <dsp:cNvSpPr/>
      </dsp:nvSpPr>
      <dsp:spPr>
        <a:xfrm>
          <a:off x="0" y="0"/>
          <a:ext cx="69494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308E6F-63D1-B34F-81CF-F1EBD620FA36}">
      <dsp:nvSpPr>
        <dsp:cNvPr id="0" name=""/>
        <dsp:cNvSpPr/>
      </dsp:nvSpPr>
      <dsp:spPr>
        <a:xfrm>
          <a:off x="0" y="0"/>
          <a:ext cx="6949440" cy="2893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i="0" kern="1200" dirty="0"/>
            <a:t>Null Hypothesis (H₀): </a:t>
          </a:r>
          <a:r>
            <a:rPr lang="en-US" sz="2700" b="0" i="0" kern="1200" dirty="0"/>
            <a:t>There is no significant relationship between temperature, weather condition and stress levels. Increase in temperature and improvement in weather condition do not significantly affect stress levels throughout the day.</a:t>
          </a:r>
          <a:endParaRPr lang="en-US" sz="2700" kern="1200" dirty="0"/>
        </a:p>
      </dsp:txBody>
      <dsp:txXfrm>
        <a:off x="0" y="0"/>
        <a:ext cx="6949440" cy="2893318"/>
      </dsp:txXfrm>
    </dsp:sp>
    <dsp:sp modelId="{C38B9B80-B3F9-9341-848A-2F3C6A9FD8D2}">
      <dsp:nvSpPr>
        <dsp:cNvPr id="0" name=""/>
        <dsp:cNvSpPr/>
      </dsp:nvSpPr>
      <dsp:spPr>
        <a:xfrm>
          <a:off x="0" y="2893318"/>
          <a:ext cx="6949440" cy="0"/>
        </a:xfrm>
        <a:prstGeom prst="line">
          <a:avLst/>
        </a:prstGeom>
        <a:solidFill>
          <a:schemeClr val="accent2">
            <a:hueOff val="-1041329"/>
            <a:satOff val="-21631"/>
            <a:lumOff val="-5882"/>
            <a:alphaOff val="0"/>
          </a:schemeClr>
        </a:solidFill>
        <a:ln w="12700" cap="flat" cmpd="sng" algn="ctr">
          <a:solidFill>
            <a:schemeClr val="accent2">
              <a:hueOff val="-1041329"/>
              <a:satOff val="-21631"/>
              <a:lumOff val="-5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7ACACF-67F2-9F4B-AC5D-E8567D769B84}">
      <dsp:nvSpPr>
        <dsp:cNvPr id="0" name=""/>
        <dsp:cNvSpPr/>
      </dsp:nvSpPr>
      <dsp:spPr>
        <a:xfrm>
          <a:off x="0" y="2893318"/>
          <a:ext cx="6949440" cy="2893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i="0" kern="1200" dirty="0"/>
            <a:t>Alternative Hypothesis (Hₐ): </a:t>
          </a:r>
          <a:r>
            <a:rPr lang="en-US" sz="2700" b="0" i="0" kern="1200" dirty="0"/>
            <a:t>There is a significant relationship between weather condition alongside various factors and daily stress levels. As temperature increases and weather condition improves, daily stress levels decrease.</a:t>
          </a:r>
          <a:endParaRPr lang="en-US" sz="2700" kern="1200" dirty="0"/>
        </a:p>
      </dsp:txBody>
      <dsp:txXfrm>
        <a:off x="0" y="2893318"/>
        <a:ext cx="6949440" cy="28933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42096-7E35-7443-BA1E-7F126BB3B2CC}">
      <dsp:nvSpPr>
        <dsp:cNvPr id="0" name=""/>
        <dsp:cNvSpPr/>
      </dsp:nvSpPr>
      <dsp:spPr>
        <a:xfrm>
          <a:off x="0" y="133913"/>
          <a:ext cx="6949440" cy="13386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analysis revealed that weather conditions, temperature, time of day, and day of the week have only a modest impact on daily stress levels. Specifically:</a:t>
          </a:r>
          <a:endParaRPr lang="en-US" sz="1900" kern="1200"/>
        </a:p>
      </dsp:txBody>
      <dsp:txXfrm>
        <a:off x="65348" y="199261"/>
        <a:ext cx="6818744" cy="1207966"/>
      </dsp:txXfrm>
    </dsp:sp>
    <dsp:sp modelId="{502A8818-40DC-A844-821B-0B1CFA2BBB02}">
      <dsp:nvSpPr>
        <dsp:cNvPr id="0" name=""/>
        <dsp:cNvSpPr/>
      </dsp:nvSpPr>
      <dsp:spPr>
        <a:xfrm>
          <a:off x="0" y="1527296"/>
          <a:ext cx="6949440" cy="1338662"/>
        </a:xfrm>
        <a:prstGeom prst="roundRect">
          <a:avLst/>
        </a:prstGeom>
        <a:solidFill>
          <a:schemeClr val="accent5">
            <a:hueOff val="3038109"/>
            <a:satOff val="-1368"/>
            <a:lumOff val="-16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Support Vector Regressor performed the best among the models tested, but still yielded a relatively low R² score (~0.25), indicating that only about 25% of the variation in stress levels could be explained by the selected features.</a:t>
          </a:r>
          <a:endParaRPr lang="en-US" sz="1900" kern="1200"/>
        </a:p>
      </dsp:txBody>
      <dsp:txXfrm>
        <a:off x="65348" y="1592644"/>
        <a:ext cx="6818744" cy="1207966"/>
      </dsp:txXfrm>
    </dsp:sp>
    <dsp:sp modelId="{49C22DC3-A8E0-7E42-BC5D-8F200812D555}">
      <dsp:nvSpPr>
        <dsp:cNvPr id="0" name=""/>
        <dsp:cNvSpPr/>
      </dsp:nvSpPr>
      <dsp:spPr>
        <a:xfrm>
          <a:off x="0" y="2920679"/>
          <a:ext cx="6949440" cy="1338662"/>
        </a:xfrm>
        <a:prstGeom prst="roundRect">
          <a:avLst/>
        </a:prstGeom>
        <a:solidFill>
          <a:schemeClr val="accent5">
            <a:hueOff val="6076219"/>
            <a:satOff val="-2736"/>
            <a:lumOff val="-33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Both Random Forest Regressor and k-Nearest Neighbors models demonstrated even weaker predictive power, further confirming that these external environmental factors alone are not strong determinants of stress.</a:t>
          </a:r>
          <a:endParaRPr lang="en-US" sz="1900" kern="1200"/>
        </a:p>
      </dsp:txBody>
      <dsp:txXfrm>
        <a:off x="65348" y="2986027"/>
        <a:ext cx="6818744" cy="1207966"/>
      </dsp:txXfrm>
    </dsp:sp>
    <dsp:sp modelId="{49282D58-CF19-3C4E-BB9C-FF0401882D5A}">
      <dsp:nvSpPr>
        <dsp:cNvPr id="0" name=""/>
        <dsp:cNvSpPr/>
      </dsp:nvSpPr>
      <dsp:spPr>
        <a:xfrm>
          <a:off x="0" y="4314061"/>
          <a:ext cx="6949440" cy="1338662"/>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Despite the limited predictive strength, these findings show us that: While weather and timing may contribute minor fluctuations, they are not sufficient on their own to reliably predict stress levels.</a:t>
          </a:r>
          <a:endParaRPr lang="en-US" sz="1900" kern="1200"/>
        </a:p>
      </dsp:txBody>
      <dsp:txXfrm>
        <a:off x="65348" y="4379409"/>
        <a:ext cx="6818744" cy="12079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85F6-D954-4875-A079-E84F75B42FAD}">
      <dsp:nvSpPr>
        <dsp:cNvPr id="0" name=""/>
        <dsp:cNvSpPr/>
      </dsp:nvSpPr>
      <dsp:spPr>
        <a:xfrm>
          <a:off x="0" y="2401"/>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CF9E6-D406-48EB-A384-BFFCF3B2288C}">
      <dsp:nvSpPr>
        <dsp:cNvPr id="0" name=""/>
        <dsp:cNvSpPr/>
      </dsp:nvSpPr>
      <dsp:spPr>
        <a:xfrm>
          <a:off x="368211" y="276278"/>
          <a:ext cx="669475" cy="669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EF7DAF-219A-4E42-8039-6F3028BDBFCC}">
      <dsp:nvSpPr>
        <dsp:cNvPr id="0" name=""/>
        <dsp:cNvSpPr/>
      </dsp:nvSpPr>
      <dsp:spPr>
        <a:xfrm>
          <a:off x="1405898" y="2401"/>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US" sz="2200" b="0" i="0" kern="1200"/>
            <a:t>Small sample size: One month of data limits the model’s generalizability.</a:t>
          </a:r>
          <a:endParaRPr lang="en-US" sz="2200" kern="1200"/>
        </a:p>
      </dsp:txBody>
      <dsp:txXfrm>
        <a:off x="1405898" y="2401"/>
        <a:ext cx="5543541" cy="1217228"/>
      </dsp:txXfrm>
    </dsp:sp>
    <dsp:sp modelId="{5FF9C2AB-1130-4722-A829-3E7F5F4A74D2}">
      <dsp:nvSpPr>
        <dsp:cNvPr id="0" name=""/>
        <dsp:cNvSpPr/>
      </dsp:nvSpPr>
      <dsp:spPr>
        <a:xfrm>
          <a:off x="0" y="1523937"/>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CDB772-3279-4B5C-B768-B2F9CF194FE5}">
      <dsp:nvSpPr>
        <dsp:cNvPr id="0" name=""/>
        <dsp:cNvSpPr/>
      </dsp:nvSpPr>
      <dsp:spPr>
        <a:xfrm>
          <a:off x="368211" y="1797813"/>
          <a:ext cx="669475" cy="669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E82BA7-5406-4751-88AC-5347060F5255}">
      <dsp:nvSpPr>
        <dsp:cNvPr id="0" name=""/>
        <dsp:cNvSpPr/>
      </dsp:nvSpPr>
      <dsp:spPr>
        <a:xfrm>
          <a:off x="1405898" y="1523937"/>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US" sz="2200" b="0" i="0" kern="1200"/>
            <a:t>Sensor inaccuracy: Smartwatch-based stress measurements may contain noise.</a:t>
          </a:r>
          <a:endParaRPr lang="en-US" sz="2200" kern="1200"/>
        </a:p>
      </dsp:txBody>
      <dsp:txXfrm>
        <a:off x="1405898" y="1523937"/>
        <a:ext cx="5543541" cy="1217228"/>
      </dsp:txXfrm>
    </dsp:sp>
    <dsp:sp modelId="{49984305-37EF-4C66-97E6-084E6BA61D1D}">
      <dsp:nvSpPr>
        <dsp:cNvPr id="0" name=""/>
        <dsp:cNvSpPr/>
      </dsp:nvSpPr>
      <dsp:spPr>
        <a:xfrm>
          <a:off x="0" y="3045472"/>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0DA0D5-F074-4026-A920-A24090139079}">
      <dsp:nvSpPr>
        <dsp:cNvPr id="0" name=""/>
        <dsp:cNvSpPr/>
      </dsp:nvSpPr>
      <dsp:spPr>
        <a:xfrm>
          <a:off x="368211" y="3319348"/>
          <a:ext cx="669475" cy="6694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78243-D163-4853-BBFA-8658EC186F3B}">
      <dsp:nvSpPr>
        <dsp:cNvPr id="0" name=""/>
        <dsp:cNvSpPr/>
      </dsp:nvSpPr>
      <dsp:spPr>
        <a:xfrm>
          <a:off x="1405898" y="3045472"/>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US" sz="2200" b="0" i="0" kern="1200"/>
            <a:t>Coarse weather data: Sudden environmental changes may have gone unrecorded.</a:t>
          </a:r>
          <a:endParaRPr lang="en-US" sz="2200" kern="1200"/>
        </a:p>
      </dsp:txBody>
      <dsp:txXfrm>
        <a:off x="1405898" y="3045472"/>
        <a:ext cx="5543541" cy="1217228"/>
      </dsp:txXfrm>
    </dsp:sp>
    <dsp:sp modelId="{AEC9DA2A-1AAB-4392-B551-C6F4169270B4}">
      <dsp:nvSpPr>
        <dsp:cNvPr id="0" name=""/>
        <dsp:cNvSpPr/>
      </dsp:nvSpPr>
      <dsp:spPr>
        <a:xfrm>
          <a:off x="0" y="4567007"/>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E88D5D-85D1-4B57-AD12-BC9B9832F2FA}">
      <dsp:nvSpPr>
        <dsp:cNvPr id="0" name=""/>
        <dsp:cNvSpPr/>
      </dsp:nvSpPr>
      <dsp:spPr>
        <a:xfrm>
          <a:off x="368211" y="4840884"/>
          <a:ext cx="669475" cy="6694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E3CE4C-0641-467F-B8F4-18CBAE46AADB}">
      <dsp:nvSpPr>
        <dsp:cNvPr id="0" name=""/>
        <dsp:cNvSpPr/>
      </dsp:nvSpPr>
      <dsp:spPr>
        <a:xfrm>
          <a:off x="1405898" y="4567007"/>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US" sz="2200" b="0" i="0" kern="1200"/>
            <a:t>Model limitations: Assumptions of ML models may not fully capture complex human behavior.</a:t>
          </a:r>
          <a:endParaRPr lang="en-US" sz="2200" kern="1200"/>
        </a:p>
      </dsp:txBody>
      <dsp:txXfrm>
        <a:off x="1405898" y="4567007"/>
        <a:ext cx="5543541" cy="12172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EBAA6-8FE5-476B-978C-A9DB5CBD193D}">
      <dsp:nvSpPr>
        <dsp:cNvPr id="0" name=""/>
        <dsp:cNvSpPr/>
      </dsp:nvSpPr>
      <dsp:spPr>
        <a:xfrm>
          <a:off x="0" y="538"/>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B189C3-E9B1-4039-8BE0-FADD9F3A7BCF}">
      <dsp:nvSpPr>
        <dsp:cNvPr id="0" name=""/>
        <dsp:cNvSpPr/>
      </dsp:nvSpPr>
      <dsp:spPr>
        <a:xfrm>
          <a:off x="381433" y="284249"/>
          <a:ext cx="693514" cy="6935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1A7ABF-5C7E-47FF-AEA4-D535D0D84757}">
      <dsp:nvSpPr>
        <dsp:cNvPr id="0" name=""/>
        <dsp:cNvSpPr/>
      </dsp:nvSpPr>
      <dsp:spPr>
        <a:xfrm>
          <a:off x="1456381" y="538"/>
          <a:ext cx="9488655"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1022350">
            <a:lnSpc>
              <a:spcPct val="90000"/>
            </a:lnSpc>
            <a:spcBef>
              <a:spcPct val="0"/>
            </a:spcBef>
            <a:spcAft>
              <a:spcPct val="35000"/>
            </a:spcAft>
            <a:buNone/>
          </a:pPr>
          <a:r>
            <a:rPr lang="en-US" sz="2300" b="0" i="0" kern="1200"/>
            <a:t>Include behavioral data: Include variables like sleep quality, academic workload, or physical activity for a more comprehensive view of stress.</a:t>
          </a:r>
          <a:endParaRPr lang="en-US" sz="2300" kern="1200"/>
        </a:p>
      </dsp:txBody>
      <dsp:txXfrm>
        <a:off x="1456381" y="538"/>
        <a:ext cx="9488655" cy="1260936"/>
      </dsp:txXfrm>
    </dsp:sp>
    <dsp:sp modelId="{E20F285B-592F-476C-8DDE-AFF2C8574943}">
      <dsp:nvSpPr>
        <dsp:cNvPr id="0" name=""/>
        <dsp:cNvSpPr/>
      </dsp:nvSpPr>
      <dsp:spPr>
        <a:xfrm>
          <a:off x="0" y="1576708"/>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14CC0-D3B6-41EE-8971-323EBB0C9EB5}">
      <dsp:nvSpPr>
        <dsp:cNvPr id="0" name=""/>
        <dsp:cNvSpPr/>
      </dsp:nvSpPr>
      <dsp:spPr>
        <a:xfrm>
          <a:off x="381433" y="1860419"/>
          <a:ext cx="693514" cy="6935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FCD27E-A217-4B23-A275-CF7E17F4C77C}">
      <dsp:nvSpPr>
        <dsp:cNvPr id="0" name=""/>
        <dsp:cNvSpPr/>
      </dsp:nvSpPr>
      <dsp:spPr>
        <a:xfrm>
          <a:off x="1456381" y="1576708"/>
          <a:ext cx="9488655"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1022350">
            <a:lnSpc>
              <a:spcPct val="90000"/>
            </a:lnSpc>
            <a:spcBef>
              <a:spcPct val="0"/>
            </a:spcBef>
            <a:spcAft>
              <a:spcPct val="35000"/>
            </a:spcAft>
            <a:buNone/>
          </a:pPr>
          <a:r>
            <a:rPr lang="en-US" sz="2300" b="0" i="0" kern="1200"/>
            <a:t>Expand data collection: Gather data over multiple months or seasons to capture long-term patterns and variability.</a:t>
          </a:r>
          <a:endParaRPr lang="en-US" sz="2300" kern="1200"/>
        </a:p>
      </dsp:txBody>
      <dsp:txXfrm>
        <a:off x="1456381" y="1576708"/>
        <a:ext cx="9488655" cy="1260936"/>
      </dsp:txXfrm>
    </dsp:sp>
    <dsp:sp modelId="{BA342B3E-6172-4FC2-8B0B-0D951270CA40}">
      <dsp:nvSpPr>
        <dsp:cNvPr id="0" name=""/>
        <dsp:cNvSpPr/>
      </dsp:nvSpPr>
      <dsp:spPr>
        <a:xfrm>
          <a:off x="0" y="3152879"/>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344B1-10A8-41A3-8502-4DD54762090C}">
      <dsp:nvSpPr>
        <dsp:cNvPr id="0" name=""/>
        <dsp:cNvSpPr/>
      </dsp:nvSpPr>
      <dsp:spPr>
        <a:xfrm>
          <a:off x="381433" y="3436589"/>
          <a:ext cx="693514" cy="6935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AF8CD6-9974-47E2-A490-9701E82173DD}">
      <dsp:nvSpPr>
        <dsp:cNvPr id="0" name=""/>
        <dsp:cNvSpPr/>
      </dsp:nvSpPr>
      <dsp:spPr>
        <a:xfrm>
          <a:off x="1456381" y="3152879"/>
          <a:ext cx="9488655"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1022350">
            <a:lnSpc>
              <a:spcPct val="90000"/>
            </a:lnSpc>
            <a:spcBef>
              <a:spcPct val="0"/>
            </a:spcBef>
            <a:spcAft>
              <a:spcPct val="35000"/>
            </a:spcAft>
            <a:buNone/>
          </a:pPr>
          <a:r>
            <a:rPr lang="en-US" sz="2300" b="0" i="0" kern="1200"/>
            <a:t>Improve stress measurement: Combine smartwatch data with self-reported stress levels for greater accuracy.</a:t>
          </a:r>
          <a:endParaRPr lang="en-US" sz="2300" kern="1200"/>
        </a:p>
      </dsp:txBody>
      <dsp:txXfrm>
        <a:off x="1456381" y="3152879"/>
        <a:ext cx="9488655" cy="12609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5/30/25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60824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5/30/25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0530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5/30/25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12889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5/30/25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62342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5/30/25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66503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5/30/25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6652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5/30/25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7353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5/30/25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06222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5/30/25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37093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5/30/25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6468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5/30/25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02370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5/30/25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52109419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1C148C3-E330-A2FE-1469-C85009E20ACB}"/>
              </a:ext>
            </a:extLst>
          </p:cNvPr>
          <p:cNvSpPr>
            <a:spLocks noGrp="1"/>
          </p:cNvSpPr>
          <p:nvPr>
            <p:ph type="ctrTitle"/>
          </p:nvPr>
        </p:nvSpPr>
        <p:spPr>
          <a:xfrm>
            <a:off x="8270419" y="1048215"/>
            <a:ext cx="3349151" cy="2282485"/>
          </a:xfrm>
        </p:spPr>
        <p:txBody>
          <a:bodyPr vert="horz" lIns="91440" tIns="45720" rIns="91440" bIns="45720" rtlCol="0" anchor="b">
            <a:noAutofit/>
          </a:bodyPr>
          <a:lstStyle/>
          <a:p>
            <a:pPr algn="l"/>
            <a:r>
              <a:rPr lang="en-US" b="1" kern="1200" dirty="0">
                <a:solidFill>
                  <a:schemeClr val="tx1"/>
                </a:solidFill>
                <a:latin typeface="+mj-lt"/>
                <a:ea typeface="+mj-ea"/>
                <a:cs typeface="+mj-cs"/>
              </a:rPr>
              <a:t>Weather Condition &amp; Stress Levels</a:t>
            </a:r>
          </a:p>
        </p:txBody>
      </p:sp>
      <p:pic>
        <p:nvPicPr>
          <p:cNvPr id="5" name="Picture 4" descr="A person with headache&#10;&#10;Description automatically generated">
            <a:extLst>
              <a:ext uri="{FF2B5EF4-FFF2-40B4-BE49-F238E27FC236}">
                <a16:creationId xmlns:a16="http://schemas.microsoft.com/office/drawing/2014/main" id="{7C4EBBA4-04F3-EF53-0F5B-33C926A60690}"/>
              </a:ext>
            </a:extLst>
          </p:cNvPr>
          <p:cNvPicPr>
            <a:picLocks noChangeAspect="1"/>
          </p:cNvPicPr>
          <p:nvPr/>
        </p:nvPicPr>
        <p:blipFill>
          <a:blip r:embed="rId2"/>
          <a:srcRect t="11205" r="-2" b="-2"/>
          <a:stretch>
            <a:fillRect/>
          </a:stretch>
        </p:blipFill>
        <p:spPr>
          <a:xfrm>
            <a:off x="20" y="10"/>
            <a:ext cx="7723393" cy="6857990"/>
          </a:xfrm>
          <a:prstGeom prst="rect">
            <a:avLst/>
          </a:prstGeom>
        </p:spPr>
      </p:pic>
      <p:sp>
        <p:nvSpPr>
          <p:cNvPr id="3" name="Subtitle 2">
            <a:extLst>
              <a:ext uri="{FF2B5EF4-FFF2-40B4-BE49-F238E27FC236}">
                <a16:creationId xmlns:a16="http://schemas.microsoft.com/office/drawing/2014/main" id="{E2E70CB7-67A3-48AC-460D-0904E1BA568C}"/>
              </a:ext>
            </a:extLst>
          </p:cNvPr>
          <p:cNvSpPr>
            <a:spLocks noGrp="1"/>
          </p:cNvSpPr>
          <p:nvPr>
            <p:ph type="subTitle" idx="1"/>
          </p:nvPr>
        </p:nvSpPr>
        <p:spPr>
          <a:xfrm>
            <a:off x="8270420" y="3412998"/>
            <a:ext cx="3212502" cy="2767366"/>
          </a:xfrm>
        </p:spPr>
        <p:txBody>
          <a:bodyPr vert="horz" lIns="91440" tIns="45720" rIns="91440" bIns="45720" rtlCol="0">
            <a:normAutofit lnSpcReduction="10000"/>
          </a:bodyPr>
          <a:lstStyle/>
          <a:p>
            <a:pPr algn="l"/>
            <a:endParaRPr lang="en-US" dirty="0">
              <a:latin typeface="Bernard MT Condensed" panose="02050806060905020404" pitchFamily="18" charset="77"/>
            </a:endParaRPr>
          </a:p>
          <a:p>
            <a:pPr algn="l"/>
            <a:endParaRPr lang="en-US" dirty="0">
              <a:latin typeface="Bernard MT Condensed" panose="02050806060905020404" pitchFamily="18" charset="77"/>
            </a:endParaRPr>
          </a:p>
          <a:p>
            <a:pPr algn="l"/>
            <a:endParaRPr lang="en-US" dirty="0">
              <a:latin typeface="Bernard MT Condensed" panose="02050806060905020404" pitchFamily="18" charset="77"/>
            </a:endParaRPr>
          </a:p>
          <a:p>
            <a:pPr algn="l"/>
            <a:r>
              <a:rPr lang="en-US" sz="2000" dirty="0">
                <a:latin typeface="Abadi MT Condensed Light" panose="020B0306030101010103" pitchFamily="34" charset="77"/>
                <a:cs typeface="Apple Chancery" panose="03020702040506060504" pitchFamily="66" charset="-79"/>
              </a:rPr>
              <a:t>by İrem </a:t>
            </a:r>
            <a:r>
              <a:rPr lang="en-US" sz="2000" dirty="0" err="1">
                <a:latin typeface="Abadi MT Condensed Light" panose="020B0306030101010103" pitchFamily="34" charset="77"/>
                <a:cs typeface="Apple Chancery" panose="03020702040506060504" pitchFamily="66" charset="-79"/>
              </a:rPr>
              <a:t>Çetiner</a:t>
            </a:r>
            <a:endParaRPr lang="en-US" sz="2000" dirty="0">
              <a:latin typeface="Abadi MT Condensed Light" panose="020B0306030101010103" pitchFamily="34" charset="77"/>
              <a:cs typeface="Apple Chancery" panose="03020702040506060504" pitchFamily="66" charset="-79"/>
            </a:endParaRPr>
          </a:p>
          <a:p>
            <a:pPr algn="l"/>
            <a:r>
              <a:rPr lang="en-US" sz="2000" dirty="0">
                <a:latin typeface="Abadi MT Condensed Light" panose="020B0306030101010103" pitchFamily="34" charset="77"/>
                <a:cs typeface="Apple Chancery" panose="03020702040506060504" pitchFamily="66" charset="-79"/>
              </a:rPr>
              <a:t>DSA210 Term Project</a:t>
            </a:r>
          </a:p>
          <a:p>
            <a:pPr algn="l"/>
            <a:r>
              <a:rPr lang="en-US" sz="2000" dirty="0">
                <a:latin typeface="Abadi MT Condensed Light" panose="020B0306030101010103" pitchFamily="34" charset="77"/>
                <a:cs typeface="Apple Chancery" panose="03020702040506060504" pitchFamily="66" charset="-79"/>
              </a:rPr>
              <a:t>Instructor: Selim </a:t>
            </a:r>
            <a:r>
              <a:rPr lang="en-US" sz="2000" dirty="0" err="1">
                <a:latin typeface="Abadi MT Condensed Light" panose="020B0306030101010103" pitchFamily="34" charset="77"/>
                <a:cs typeface="Apple Chancery" panose="03020702040506060504" pitchFamily="66" charset="-79"/>
              </a:rPr>
              <a:t>Balcısoy</a:t>
            </a:r>
            <a:endParaRPr lang="en-US" sz="2000" dirty="0">
              <a:latin typeface="Abadi MT Condensed Light" panose="020B0306030101010103" pitchFamily="34" charset="77"/>
              <a:cs typeface="Apple Chancery" panose="03020702040506060504" pitchFamily="66" charset="-79"/>
            </a:endParaRPr>
          </a:p>
          <a:p>
            <a:pPr indent="-228600" algn="l">
              <a:buFont typeface="Arial" panose="020B0604020202020204" pitchFamily="34" charset="0"/>
              <a:buChar char="•"/>
            </a:pPr>
            <a:endParaRPr lang="en-US" dirty="0">
              <a:latin typeface="Bernard MT Condensed" panose="02050806060905020404" pitchFamily="18" charset="77"/>
            </a:endParaRPr>
          </a:p>
        </p:txBody>
      </p:sp>
    </p:spTree>
    <p:extLst>
      <p:ext uri="{BB962C8B-B14F-4D97-AF65-F5344CB8AC3E}">
        <p14:creationId xmlns:p14="http://schemas.microsoft.com/office/powerpoint/2010/main" val="553850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ECB335-5FC8-6420-CF56-EDEFA115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2C96E2E4-89B3-F230-DF35-3867FB2EA100}"/>
              </a:ext>
            </a:extLst>
          </p:cNvPr>
          <p:cNvSpPr>
            <a:spLocks noGrp="1"/>
          </p:cNvSpPr>
          <p:nvPr>
            <p:ph type="title"/>
          </p:nvPr>
        </p:nvSpPr>
        <p:spPr>
          <a:xfrm>
            <a:off x="444361" y="643467"/>
            <a:ext cx="11402404" cy="1363133"/>
          </a:xfrm>
        </p:spPr>
        <p:txBody>
          <a:bodyPr vert="horz" lIns="91440" tIns="45720" rIns="91440" bIns="45720" rtlCol="0" anchor="b">
            <a:normAutofit/>
          </a:bodyPr>
          <a:lstStyle/>
          <a:p>
            <a:pPr algn="ctr"/>
            <a:r>
              <a:rPr lang="en-US" sz="4300"/>
              <a:t>Regression </a:t>
            </a:r>
            <a:br>
              <a:rPr lang="en-US" sz="4300"/>
            </a:br>
            <a:r>
              <a:rPr lang="en-US" sz="4300"/>
              <a:t>Analysis</a:t>
            </a:r>
          </a:p>
        </p:txBody>
      </p:sp>
      <p:pic>
        <p:nvPicPr>
          <p:cNvPr id="4" name="Picture 3" descr="A graph with a red line&#10;&#10;Description automatically generated">
            <a:extLst>
              <a:ext uri="{FF2B5EF4-FFF2-40B4-BE49-F238E27FC236}">
                <a16:creationId xmlns:a16="http://schemas.microsoft.com/office/drawing/2014/main" id="{45A1F4EF-0D19-1D97-D51F-200E205C4D5C}"/>
              </a:ext>
            </a:extLst>
          </p:cNvPr>
          <p:cNvPicPr>
            <a:picLocks noChangeAspect="1"/>
          </p:cNvPicPr>
          <p:nvPr/>
        </p:nvPicPr>
        <p:blipFill>
          <a:blip r:embed="rId2"/>
          <a:stretch>
            <a:fillRect/>
          </a:stretch>
        </p:blipFill>
        <p:spPr>
          <a:xfrm>
            <a:off x="444361" y="2359190"/>
            <a:ext cx="3648456" cy="2617767"/>
          </a:xfrm>
          <a:prstGeom prst="rect">
            <a:avLst/>
          </a:prstGeom>
        </p:spPr>
      </p:pic>
      <p:pic>
        <p:nvPicPr>
          <p:cNvPr id="6" name="Picture 5" descr="A graph with a red line&#10;&#10;Description automatically generated">
            <a:extLst>
              <a:ext uri="{FF2B5EF4-FFF2-40B4-BE49-F238E27FC236}">
                <a16:creationId xmlns:a16="http://schemas.microsoft.com/office/drawing/2014/main" id="{B0B960FF-1F49-CFB5-306F-B712D2824B86}"/>
              </a:ext>
            </a:extLst>
          </p:cNvPr>
          <p:cNvPicPr>
            <a:picLocks noChangeAspect="1"/>
          </p:cNvPicPr>
          <p:nvPr/>
        </p:nvPicPr>
        <p:blipFill>
          <a:blip r:embed="rId3"/>
          <a:stretch>
            <a:fillRect/>
          </a:stretch>
        </p:blipFill>
        <p:spPr>
          <a:xfrm>
            <a:off x="4321335" y="2363751"/>
            <a:ext cx="3648456" cy="2608645"/>
          </a:xfrm>
          <a:prstGeom prst="rect">
            <a:avLst/>
          </a:prstGeom>
        </p:spPr>
      </p:pic>
      <p:pic>
        <p:nvPicPr>
          <p:cNvPr id="8" name="Picture 7" descr="A graph with a red line&#10;&#10;Description automatically generated">
            <a:extLst>
              <a:ext uri="{FF2B5EF4-FFF2-40B4-BE49-F238E27FC236}">
                <a16:creationId xmlns:a16="http://schemas.microsoft.com/office/drawing/2014/main" id="{EDC9CCB8-7245-166E-FF19-BC02A3AAF9FA}"/>
              </a:ext>
            </a:extLst>
          </p:cNvPr>
          <p:cNvPicPr>
            <a:picLocks noChangeAspect="1"/>
          </p:cNvPicPr>
          <p:nvPr/>
        </p:nvPicPr>
        <p:blipFill>
          <a:blip r:embed="rId4"/>
          <a:stretch>
            <a:fillRect/>
          </a:stretch>
        </p:blipFill>
        <p:spPr>
          <a:xfrm>
            <a:off x="8198309" y="2395675"/>
            <a:ext cx="3648456" cy="2544797"/>
          </a:xfrm>
          <a:prstGeom prst="rect">
            <a:avLst/>
          </a:prstGeom>
        </p:spPr>
      </p:pic>
      <p:sp>
        <p:nvSpPr>
          <p:cNvPr id="11" name="TextBox 10">
            <a:extLst>
              <a:ext uri="{FF2B5EF4-FFF2-40B4-BE49-F238E27FC236}">
                <a16:creationId xmlns:a16="http://schemas.microsoft.com/office/drawing/2014/main" id="{D54AEE87-CB55-010D-4ADA-CDA6820403CE}"/>
              </a:ext>
            </a:extLst>
          </p:cNvPr>
          <p:cNvSpPr txBox="1"/>
          <p:nvPr/>
        </p:nvSpPr>
        <p:spPr>
          <a:xfrm>
            <a:off x="2008909" y="5453533"/>
            <a:ext cx="8894618" cy="923330"/>
          </a:xfrm>
          <a:prstGeom prst="rect">
            <a:avLst/>
          </a:prstGeom>
          <a:noFill/>
        </p:spPr>
        <p:txBody>
          <a:bodyPr wrap="square" rtlCol="0">
            <a:spAutoFit/>
          </a:bodyPr>
          <a:lstStyle/>
          <a:p>
            <a:r>
              <a:rPr lang="en-US" dirty="0"/>
              <a:t>Support Vector Regressor performed the best among the models tested, but still yielded a relatively low R² score (~0.25), indicating that only about 25% of the variation in stress levels could be explained by the selected features.</a:t>
            </a:r>
            <a:endParaRPr lang="en-TR" dirty="0"/>
          </a:p>
        </p:txBody>
      </p:sp>
    </p:spTree>
    <p:extLst>
      <p:ext uri="{BB962C8B-B14F-4D97-AF65-F5344CB8AC3E}">
        <p14:creationId xmlns:p14="http://schemas.microsoft.com/office/powerpoint/2010/main" val="4285439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0F8A7-D24B-C30A-1E95-85CE1D48510F}"/>
              </a:ext>
            </a:extLst>
          </p:cNvPr>
          <p:cNvSpPr>
            <a:spLocks noGrp="1"/>
          </p:cNvSpPr>
          <p:nvPr>
            <p:ph type="title"/>
          </p:nvPr>
        </p:nvSpPr>
        <p:spPr>
          <a:xfrm>
            <a:off x="612649" y="548638"/>
            <a:ext cx="3493008" cy="5788152"/>
          </a:xfrm>
        </p:spPr>
        <p:txBody>
          <a:bodyPr anchor="ctr">
            <a:normAutofit/>
          </a:bodyPr>
          <a:lstStyle/>
          <a:p>
            <a:r>
              <a:rPr lang="en-TR" sz="4000"/>
              <a:t>Findings</a:t>
            </a:r>
          </a:p>
        </p:txBody>
      </p:sp>
      <p:graphicFrame>
        <p:nvGraphicFramePr>
          <p:cNvPr id="5" name="Content Placeholder 2">
            <a:extLst>
              <a:ext uri="{FF2B5EF4-FFF2-40B4-BE49-F238E27FC236}">
                <a16:creationId xmlns:a16="http://schemas.microsoft.com/office/drawing/2014/main" id="{1EE302DE-555A-9F9D-CD03-6A5AABFA26C5}"/>
              </a:ext>
            </a:extLst>
          </p:cNvPr>
          <p:cNvGraphicFramePr>
            <a:graphicFrameLocks noGrp="1"/>
          </p:cNvGraphicFramePr>
          <p:nvPr>
            <p:ph idx="1"/>
            <p:extLst>
              <p:ext uri="{D42A27DB-BD31-4B8C-83A1-F6EECF244321}">
                <p14:modId xmlns:p14="http://schemas.microsoft.com/office/powerpoint/2010/main" val="420879842"/>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8949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429FC3-CA3F-F6F3-C210-38AD16098ECC}"/>
              </a:ext>
            </a:extLst>
          </p:cNvPr>
          <p:cNvSpPr>
            <a:spLocks noGrp="1"/>
          </p:cNvSpPr>
          <p:nvPr>
            <p:ph type="title"/>
          </p:nvPr>
        </p:nvSpPr>
        <p:spPr>
          <a:xfrm>
            <a:off x="612649" y="548638"/>
            <a:ext cx="3493008" cy="5788152"/>
          </a:xfrm>
        </p:spPr>
        <p:txBody>
          <a:bodyPr anchor="ctr">
            <a:normAutofit/>
          </a:bodyPr>
          <a:lstStyle/>
          <a:p>
            <a:r>
              <a:rPr lang="en-TR" sz="4000"/>
              <a:t>Limitations</a:t>
            </a:r>
          </a:p>
        </p:txBody>
      </p:sp>
      <p:graphicFrame>
        <p:nvGraphicFramePr>
          <p:cNvPr id="5" name="Content Placeholder 2">
            <a:extLst>
              <a:ext uri="{FF2B5EF4-FFF2-40B4-BE49-F238E27FC236}">
                <a16:creationId xmlns:a16="http://schemas.microsoft.com/office/drawing/2014/main" id="{430E5E42-C4F2-B080-B32D-ECF4D385BA3B}"/>
              </a:ext>
            </a:extLst>
          </p:cNvPr>
          <p:cNvGraphicFramePr>
            <a:graphicFrameLocks noGrp="1"/>
          </p:cNvGraphicFramePr>
          <p:nvPr>
            <p:ph idx="1"/>
            <p:extLst>
              <p:ext uri="{D42A27DB-BD31-4B8C-83A1-F6EECF244321}">
                <p14:modId xmlns:p14="http://schemas.microsoft.com/office/powerpoint/2010/main" val="3961345102"/>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4094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B6BF2-A2AD-FEE9-FC71-8A7F7F3D7134}"/>
              </a:ext>
            </a:extLst>
          </p:cNvPr>
          <p:cNvSpPr>
            <a:spLocks noGrp="1"/>
          </p:cNvSpPr>
          <p:nvPr>
            <p:ph type="title"/>
          </p:nvPr>
        </p:nvSpPr>
        <p:spPr>
          <a:xfrm>
            <a:off x="612648" y="548640"/>
            <a:ext cx="10945037" cy="1133856"/>
          </a:xfrm>
        </p:spPr>
        <p:txBody>
          <a:bodyPr anchor="t">
            <a:normAutofit/>
          </a:bodyPr>
          <a:lstStyle/>
          <a:p>
            <a:r>
              <a:rPr lang="en-TR" dirty="0"/>
              <a:t>Future Work</a:t>
            </a:r>
          </a:p>
        </p:txBody>
      </p:sp>
      <p:graphicFrame>
        <p:nvGraphicFramePr>
          <p:cNvPr id="5" name="Content Placeholder 2">
            <a:extLst>
              <a:ext uri="{FF2B5EF4-FFF2-40B4-BE49-F238E27FC236}">
                <a16:creationId xmlns:a16="http://schemas.microsoft.com/office/drawing/2014/main" id="{931B40F7-0C44-75FF-1673-D3278DDB75B8}"/>
              </a:ext>
            </a:extLst>
          </p:cNvPr>
          <p:cNvGraphicFramePr>
            <a:graphicFrameLocks noGrp="1"/>
          </p:cNvGraphicFramePr>
          <p:nvPr>
            <p:ph idx="1"/>
            <p:extLst>
              <p:ext uri="{D42A27DB-BD31-4B8C-83A1-F6EECF244321}">
                <p14:modId xmlns:p14="http://schemas.microsoft.com/office/powerpoint/2010/main" val="4084559825"/>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8071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CB89A-C169-289F-447A-5812659E6AF7}"/>
              </a:ext>
            </a:extLst>
          </p:cNvPr>
          <p:cNvSpPr>
            <a:spLocks noGrp="1"/>
          </p:cNvSpPr>
          <p:nvPr>
            <p:ph type="title"/>
          </p:nvPr>
        </p:nvSpPr>
        <p:spPr>
          <a:xfrm>
            <a:off x="612648" y="600074"/>
            <a:ext cx="6035040" cy="1529932"/>
          </a:xfrm>
        </p:spPr>
        <p:txBody>
          <a:bodyPr anchor="b">
            <a:normAutofit/>
          </a:bodyPr>
          <a:lstStyle/>
          <a:p>
            <a:r>
              <a:rPr lang="en-TR" dirty="0"/>
              <a:t>Conclusion</a:t>
            </a:r>
          </a:p>
        </p:txBody>
      </p:sp>
      <p:sp>
        <p:nvSpPr>
          <p:cNvPr id="15" name="Content Placeholder 2">
            <a:extLst>
              <a:ext uri="{FF2B5EF4-FFF2-40B4-BE49-F238E27FC236}">
                <a16:creationId xmlns:a16="http://schemas.microsoft.com/office/drawing/2014/main" id="{AEAFD915-0AB4-56FA-7532-D420D1DADB24}"/>
              </a:ext>
            </a:extLst>
          </p:cNvPr>
          <p:cNvSpPr>
            <a:spLocks noGrp="1"/>
          </p:cNvSpPr>
          <p:nvPr>
            <p:ph idx="1"/>
          </p:nvPr>
        </p:nvSpPr>
        <p:spPr>
          <a:xfrm>
            <a:off x="612647" y="2212848"/>
            <a:ext cx="6035041" cy="4096512"/>
          </a:xfrm>
        </p:spPr>
        <p:txBody>
          <a:bodyPr>
            <a:normAutofit/>
          </a:bodyPr>
          <a:lstStyle/>
          <a:p>
            <a:r>
              <a:rPr lang="en-US" sz="1800" b="0" i="0" dirty="0">
                <a:effectLst/>
                <a:highlight>
                  <a:srgbClr val="FFFFFF"/>
                </a:highlight>
                <a:latin typeface="-apple-system"/>
              </a:rPr>
              <a:t>This project investigated whether weather conditions, temperature, time of day, and day of the week significantly affect stress levels. While the initial hypothesis assumed a meaningful relationship, the results showed only weak predictive power across all models (best R² ≈ 0.25).</a:t>
            </a:r>
          </a:p>
          <a:p>
            <a:r>
              <a:rPr lang="en-US" sz="1800" b="0" i="0" dirty="0">
                <a:effectLst/>
                <a:highlight>
                  <a:srgbClr val="FFFFFF"/>
                </a:highlight>
                <a:latin typeface="-apple-system"/>
              </a:rPr>
              <a:t>Thus, </a:t>
            </a:r>
            <a:r>
              <a:rPr lang="en-US" sz="1800" b="1" i="0" dirty="0">
                <a:effectLst/>
                <a:highlight>
                  <a:srgbClr val="FFFFFF"/>
                </a:highlight>
                <a:latin typeface="-apple-system"/>
              </a:rPr>
              <a:t>we fail to reject the null hypothesis(H₀): </a:t>
            </a:r>
            <a:r>
              <a:rPr lang="en-US" sz="1800" b="0" i="0" dirty="0">
                <a:effectLst/>
                <a:highlight>
                  <a:srgbClr val="FFFFFF"/>
                </a:highlight>
                <a:latin typeface="-apple-system"/>
              </a:rPr>
              <a:t>There is no significant relationship between temperature, weather condition and stress levels. Increase in temperature and improvement in weather condition do not significantly affect stress levels throughout the day.</a:t>
            </a:r>
          </a:p>
          <a:p>
            <a:endParaRPr lang="en-TR" sz="1800" dirty="0"/>
          </a:p>
        </p:txBody>
      </p:sp>
      <p:pic>
        <p:nvPicPr>
          <p:cNvPr id="16" name="Picture 15" descr="Chemical formulas are written on paper">
            <a:extLst>
              <a:ext uri="{FF2B5EF4-FFF2-40B4-BE49-F238E27FC236}">
                <a16:creationId xmlns:a16="http://schemas.microsoft.com/office/drawing/2014/main" id="{33193BAF-8102-BC1B-0805-9D811E24B379}"/>
              </a:ext>
            </a:extLst>
          </p:cNvPr>
          <p:cNvPicPr>
            <a:picLocks noChangeAspect="1"/>
          </p:cNvPicPr>
          <p:nvPr/>
        </p:nvPicPr>
        <p:blipFill>
          <a:blip r:embed="rId2"/>
          <a:srcRect l="29897" r="30353"/>
          <a:stretch>
            <a:fillRect/>
          </a:stretch>
        </p:blipFill>
        <p:spPr>
          <a:xfrm>
            <a:off x="7345680" y="10"/>
            <a:ext cx="4846320" cy="6857990"/>
          </a:xfrm>
          <a:prstGeom prst="rect">
            <a:avLst/>
          </a:prstGeom>
        </p:spPr>
      </p:pic>
    </p:spTree>
    <p:extLst>
      <p:ext uri="{BB962C8B-B14F-4D97-AF65-F5344CB8AC3E}">
        <p14:creationId xmlns:p14="http://schemas.microsoft.com/office/powerpoint/2010/main" val="204894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07E5E-C9E5-B018-D7A2-A6D508751279}"/>
              </a:ext>
            </a:extLst>
          </p:cNvPr>
          <p:cNvSpPr>
            <a:spLocks noGrp="1"/>
          </p:cNvSpPr>
          <p:nvPr>
            <p:ph type="title"/>
          </p:nvPr>
        </p:nvSpPr>
        <p:spPr>
          <a:xfrm>
            <a:off x="612648" y="600074"/>
            <a:ext cx="6035040" cy="1529932"/>
          </a:xfrm>
        </p:spPr>
        <p:txBody>
          <a:bodyPr anchor="b">
            <a:normAutofit/>
          </a:bodyPr>
          <a:lstStyle/>
          <a:p>
            <a:r>
              <a:rPr lang="en-TR" dirty="0"/>
              <a:t>Project Overview</a:t>
            </a:r>
          </a:p>
        </p:txBody>
      </p:sp>
      <p:sp>
        <p:nvSpPr>
          <p:cNvPr id="3" name="Content Placeholder 2">
            <a:extLst>
              <a:ext uri="{FF2B5EF4-FFF2-40B4-BE49-F238E27FC236}">
                <a16:creationId xmlns:a16="http://schemas.microsoft.com/office/drawing/2014/main" id="{42EBA206-5335-803A-8C6D-C62D72CC7A02}"/>
              </a:ext>
            </a:extLst>
          </p:cNvPr>
          <p:cNvSpPr>
            <a:spLocks noGrp="1"/>
          </p:cNvSpPr>
          <p:nvPr>
            <p:ph idx="1"/>
          </p:nvPr>
        </p:nvSpPr>
        <p:spPr>
          <a:xfrm>
            <a:off x="612647" y="2212848"/>
            <a:ext cx="6035041" cy="4096512"/>
          </a:xfrm>
        </p:spPr>
        <p:txBody>
          <a:bodyPr>
            <a:normAutofit/>
          </a:bodyPr>
          <a:lstStyle/>
          <a:p>
            <a:pPr marL="0" indent="0">
              <a:buNone/>
            </a:pPr>
            <a:r>
              <a:rPr lang="en-US" sz="1800" dirty="0"/>
              <a:t>This project investigates whether weather condition and temperature are statistically associated with daily stress levels. It combines hypothesis testing and machine learning to identify patterns and potential relationships between stress level and weather condition data, aiming to improve life quality.</a:t>
            </a:r>
          </a:p>
          <a:p>
            <a:pPr marL="0" indent="0">
              <a:buNone/>
            </a:pPr>
            <a:endParaRPr lang="en-US" sz="1800" dirty="0"/>
          </a:p>
          <a:p>
            <a:pPr marL="0" indent="0">
              <a:buNone/>
            </a:pPr>
            <a:endParaRPr lang="en-TR" sz="1800" dirty="0"/>
          </a:p>
        </p:txBody>
      </p:sp>
      <p:pic>
        <p:nvPicPr>
          <p:cNvPr id="12" name="Picture 11" descr="Magnifying glass showing decling performance">
            <a:extLst>
              <a:ext uri="{FF2B5EF4-FFF2-40B4-BE49-F238E27FC236}">
                <a16:creationId xmlns:a16="http://schemas.microsoft.com/office/drawing/2014/main" id="{04B4CC1C-B9A5-3904-658D-1F9A9F3DA6F6}"/>
              </a:ext>
            </a:extLst>
          </p:cNvPr>
          <p:cNvPicPr>
            <a:picLocks noChangeAspect="1"/>
          </p:cNvPicPr>
          <p:nvPr/>
        </p:nvPicPr>
        <p:blipFill>
          <a:blip r:embed="rId2"/>
          <a:srcRect l="19855" r="32975"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1638916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7D38A-BAF6-874F-351E-A3F9285BDA5F}"/>
              </a:ext>
            </a:extLst>
          </p:cNvPr>
          <p:cNvSpPr>
            <a:spLocks noGrp="1"/>
          </p:cNvSpPr>
          <p:nvPr>
            <p:ph type="title"/>
          </p:nvPr>
        </p:nvSpPr>
        <p:spPr/>
        <p:txBody>
          <a:bodyPr/>
          <a:lstStyle/>
          <a:p>
            <a:r>
              <a:rPr lang="en-TR" dirty="0"/>
              <a:t>Motivation</a:t>
            </a:r>
          </a:p>
        </p:txBody>
      </p:sp>
      <p:graphicFrame>
        <p:nvGraphicFramePr>
          <p:cNvPr id="5" name="Content Placeholder 2">
            <a:extLst>
              <a:ext uri="{FF2B5EF4-FFF2-40B4-BE49-F238E27FC236}">
                <a16:creationId xmlns:a16="http://schemas.microsoft.com/office/drawing/2014/main" id="{CB214A40-D359-EE0D-BAF5-A2FC96FDF54C}"/>
              </a:ext>
            </a:extLst>
          </p:cNvPr>
          <p:cNvGraphicFramePr>
            <a:graphicFrameLocks noGrp="1"/>
          </p:cNvGraphicFramePr>
          <p:nvPr>
            <p:ph idx="1"/>
          </p:nvPr>
        </p:nvGraphicFramePr>
        <p:xfrm>
          <a:off x="612647" y="1715532"/>
          <a:ext cx="10653579" cy="4593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0347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1CF179-6A56-96EB-8FA2-297DBA35B742}"/>
              </a:ext>
            </a:extLst>
          </p:cNvPr>
          <p:cNvSpPr>
            <a:spLocks noGrp="1"/>
          </p:cNvSpPr>
          <p:nvPr>
            <p:ph type="title"/>
          </p:nvPr>
        </p:nvSpPr>
        <p:spPr>
          <a:xfrm>
            <a:off x="612648" y="603504"/>
            <a:ext cx="4361686" cy="1527048"/>
          </a:xfrm>
        </p:spPr>
        <p:txBody>
          <a:bodyPr anchor="b">
            <a:normAutofit/>
          </a:bodyPr>
          <a:lstStyle/>
          <a:p>
            <a:r>
              <a:rPr lang="en-TR" dirty="0"/>
              <a:t>Dataset Overview</a:t>
            </a:r>
          </a:p>
        </p:txBody>
      </p:sp>
      <p:sp>
        <p:nvSpPr>
          <p:cNvPr id="3" name="Content Placeholder 2">
            <a:extLst>
              <a:ext uri="{FF2B5EF4-FFF2-40B4-BE49-F238E27FC236}">
                <a16:creationId xmlns:a16="http://schemas.microsoft.com/office/drawing/2014/main" id="{DB892EE1-E4ED-DE9F-BE86-4D8639AD557B}"/>
              </a:ext>
            </a:extLst>
          </p:cNvPr>
          <p:cNvSpPr>
            <a:spLocks noGrp="1"/>
          </p:cNvSpPr>
          <p:nvPr>
            <p:ph idx="1"/>
          </p:nvPr>
        </p:nvSpPr>
        <p:spPr>
          <a:xfrm>
            <a:off x="612647" y="2212848"/>
            <a:ext cx="4361687" cy="4096512"/>
          </a:xfrm>
        </p:spPr>
        <p:txBody>
          <a:bodyPr>
            <a:normAutofit/>
          </a:bodyPr>
          <a:lstStyle/>
          <a:p>
            <a:pPr>
              <a:lnSpc>
                <a:spcPct val="110000"/>
              </a:lnSpc>
              <a:buFont typeface="Arial" panose="020B0604020202020204" pitchFamily="34" charset="0"/>
              <a:buChar char="•"/>
            </a:pPr>
            <a:r>
              <a:rPr lang="en-US" sz="1800" b="1" i="0" u="sng" dirty="0">
                <a:effectLst/>
                <a:highlight>
                  <a:srgbClr val="FFFFFF"/>
                </a:highlight>
                <a:latin typeface="-apple-system"/>
              </a:rPr>
              <a:t>Temperature and Weather Condition: </a:t>
            </a:r>
            <a:r>
              <a:rPr lang="en-US" sz="1800" b="0" i="0" dirty="0">
                <a:effectLst/>
                <a:highlight>
                  <a:srgbClr val="FFFFFF"/>
                </a:highlight>
                <a:latin typeface="-apple-system"/>
              </a:rPr>
              <a:t>I will collect temperature and weather condition data from the Weather App of my Apple device.</a:t>
            </a:r>
          </a:p>
          <a:p>
            <a:pPr>
              <a:lnSpc>
                <a:spcPct val="110000"/>
              </a:lnSpc>
              <a:buFont typeface="Arial" panose="020B0604020202020204" pitchFamily="34" charset="0"/>
              <a:buChar char="•"/>
            </a:pPr>
            <a:r>
              <a:rPr lang="en-US" sz="1800" b="1" i="0" u="sng" dirty="0">
                <a:effectLst/>
                <a:highlight>
                  <a:srgbClr val="FFFFFF"/>
                </a:highlight>
                <a:latin typeface="-apple-system"/>
              </a:rPr>
              <a:t>Date and Time of the Day: </a:t>
            </a:r>
            <a:r>
              <a:rPr lang="en-US" sz="1800" b="0" i="0" dirty="0">
                <a:effectLst/>
                <a:highlight>
                  <a:srgbClr val="FFFFFF"/>
                </a:highlight>
                <a:latin typeface="-apple-system"/>
              </a:rPr>
              <a:t>The data of date and time of the day will be collected from my smartphone.</a:t>
            </a:r>
          </a:p>
          <a:p>
            <a:pPr>
              <a:lnSpc>
                <a:spcPct val="110000"/>
              </a:lnSpc>
              <a:buFont typeface="Arial" panose="020B0604020202020204" pitchFamily="34" charset="0"/>
              <a:buChar char="•"/>
            </a:pPr>
            <a:r>
              <a:rPr lang="en-US" sz="1800" b="1" i="0" u="sng" dirty="0">
                <a:effectLst/>
                <a:highlight>
                  <a:srgbClr val="FFFFFF"/>
                </a:highlight>
                <a:latin typeface="-apple-system"/>
              </a:rPr>
              <a:t>Stress Levels: </a:t>
            </a:r>
            <a:r>
              <a:rPr lang="en-US" sz="1800" b="0" i="0" dirty="0">
                <a:effectLst/>
                <a:highlight>
                  <a:srgbClr val="FFFFFF"/>
                </a:highlight>
                <a:latin typeface="-apple-system"/>
              </a:rPr>
              <a:t>I will track my stress levels in the morning, afternoon, evening and at night each day through my smart watch.</a:t>
            </a:r>
          </a:p>
          <a:p>
            <a:pPr marL="0" indent="0">
              <a:lnSpc>
                <a:spcPct val="110000"/>
              </a:lnSpc>
              <a:buNone/>
            </a:pPr>
            <a:br>
              <a:rPr lang="en-US" sz="1800" b="0" i="0" dirty="0">
                <a:effectLst/>
                <a:highlight>
                  <a:srgbClr val="FFFFFF"/>
                </a:highlight>
                <a:latin typeface="-apple-system"/>
              </a:rPr>
            </a:br>
            <a:endParaRPr lang="en-US" sz="1800" b="0" i="0" dirty="0">
              <a:effectLst/>
              <a:highlight>
                <a:srgbClr val="FFFFFF"/>
              </a:highlight>
              <a:latin typeface="-apple-system"/>
            </a:endParaRPr>
          </a:p>
          <a:p>
            <a:pPr>
              <a:lnSpc>
                <a:spcPct val="110000"/>
              </a:lnSpc>
            </a:pPr>
            <a:endParaRPr lang="en-TR" sz="1800" dirty="0"/>
          </a:p>
        </p:txBody>
      </p:sp>
      <p:pic>
        <p:nvPicPr>
          <p:cNvPr id="5" name="Picture 4" descr="Thermometer outdoors">
            <a:extLst>
              <a:ext uri="{FF2B5EF4-FFF2-40B4-BE49-F238E27FC236}">
                <a16:creationId xmlns:a16="http://schemas.microsoft.com/office/drawing/2014/main" id="{5FE40B88-25DA-49D4-87C9-726DFA320601}"/>
              </a:ext>
            </a:extLst>
          </p:cNvPr>
          <p:cNvPicPr>
            <a:picLocks noChangeAspect="1"/>
          </p:cNvPicPr>
          <p:nvPr/>
        </p:nvPicPr>
        <p:blipFill>
          <a:blip r:embed="rId2"/>
          <a:srcRect r="37966" b="-2"/>
          <a:stretch>
            <a:fillRect/>
          </a:stretch>
        </p:blipFill>
        <p:spPr>
          <a:xfrm>
            <a:off x="5818632" y="-1"/>
            <a:ext cx="6373368" cy="6858001"/>
          </a:xfrm>
          <a:prstGeom prst="rect">
            <a:avLst/>
          </a:prstGeom>
        </p:spPr>
      </p:pic>
    </p:spTree>
    <p:extLst>
      <p:ext uri="{BB962C8B-B14F-4D97-AF65-F5344CB8AC3E}">
        <p14:creationId xmlns:p14="http://schemas.microsoft.com/office/powerpoint/2010/main" val="44163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DA90B-0B61-2AE4-BF57-C4A890BB5B09}"/>
              </a:ext>
            </a:extLst>
          </p:cNvPr>
          <p:cNvSpPr>
            <a:spLocks noGrp="1"/>
          </p:cNvSpPr>
          <p:nvPr>
            <p:ph type="title"/>
          </p:nvPr>
        </p:nvSpPr>
        <p:spPr>
          <a:xfrm>
            <a:off x="612649" y="548638"/>
            <a:ext cx="3493008" cy="5788152"/>
          </a:xfrm>
        </p:spPr>
        <p:txBody>
          <a:bodyPr anchor="ctr">
            <a:normAutofit/>
          </a:bodyPr>
          <a:lstStyle/>
          <a:p>
            <a:r>
              <a:rPr lang="en-TR" sz="4000"/>
              <a:t>Hypothesis</a:t>
            </a:r>
          </a:p>
        </p:txBody>
      </p:sp>
      <p:graphicFrame>
        <p:nvGraphicFramePr>
          <p:cNvPr id="5" name="Content Placeholder 2">
            <a:extLst>
              <a:ext uri="{FF2B5EF4-FFF2-40B4-BE49-F238E27FC236}">
                <a16:creationId xmlns:a16="http://schemas.microsoft.com/office/drawing/2014/main" id="{0F0CAAAD-746D-01F8-51E2-183F1AD50A6E}"/>
              </a:ext>
            </a:extLst>
          </p:cNvPr>
          <p:cNvGraphicFramePr>
            <a:graphicFrameLocks noGrp="1"/>
          </p:cNvGraphicFramePr>
          <p:nvPr>
            <p:ph idx="1"/>
            <p:extLst>
              <p:ext uri="{D42A27DB-BD31-4B8C-83A1-F6EECF244321}">
                <p14:modId xmlns:p14="http://schemas.microsoft.com/office/powerpoint/2010/main" val="2715213827"/>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6944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73B5A-C02A-D32C-FCE5-051F688CE6FC}"/>
              </a:ext>
            </a:extLst>
          </p:cNvPr>
          <p:cNvSpPr>
            <a:spLocks noGrp="1"/>
          </p:cNvSpPr>
          <p:nvPr>
            <p:ph type="title"/>
          </p:nvPr>
        </p:nvSpPr>
        <p:spPr>
          <a:xfrm>
            <a:off x="5568532" y="91489"/>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Visualization</a:t>
            </a:r>
          </a:p>
        </p:txBody>
      </p:sp>
      <p:pic>
        <p:nvPicPr>
          <p:cNvPr id="18" name="Picture 17" descr="Financial graphs on a dark display">
            <a:extLst>
              <a:ext uri="{FF2B5EF4-FFF2-40B4-BE49-F238E27FC236}">
                <a16:creationId xmlns:a16="http://schemas.microsoft.com/office/drawing/2014/main" id="{0887D222-5CAB-C655-336A-A5F68502DB9A}"/>
              </a:ext>
            </a:extLst>
          </p:cNvPr>
          <p:cNvPicPr>
            <a:picLocks noChangeAspect="1"/>
          </p:cNvPicPr>
          <p:nvPr/>
        </p:nvPicPr>
        <p:blipFill>
          <a:blip r:embed="rId2"/>
          <a:srcRect l="24721" r="30529"/>
          <a:stretch>
            <a:fillRect/>
          </a:stretch>
        </p:blipFill>
        <p:spPr>
          <a:xfrm>
            <a:off x="20" y="10"/>
            <a:ext cx="4910308" cy="6857990"/>
          </a:xfrm>
          <a:prstGeom prst="rect">
            <a:avLst/>
          </a:prstGeom>
        </p:spPr>
      </p:pic>
      <p:sp>
        <p:nvSpPr>
          <p:cNvPr id="3" name="Content Placeholder 2">
            <a:extLst>
              <a:ext uri="{FF2B5EF4-FFF2-40B4-BE49-F238E27FC236}">
                <a16:creationId xmlns:a16="http://schemas.microsoft.com/office/drawing/2014/main" id="{29CFEDFE-6F51-C57C-153A-FE5F92C29807}"/>
              </a:ext>
            </a:extLst>
          </p:cNvPr>
          <p:cNvSpPr>
            <a:spLocks noGrp="1"/>
          </p:cNvSpPr>
          <p:nvPr>
            <p:ph sz="half" idx="1"/>
          </p:nvPr>
        </p:nvSpPr>
        <p:spPr>
          <a:xfrm>
            <a:off x="5568533" y="2214282"/>
            <a:ext cx="5916169" cy="4095078"/>
          </a:xfrm>
        </p:spPr>
        <p:txBody>
          <a:bodyPr vert="horz" lIns="91440" tIns="45720" rIns="91440" bIns="45720" rtlCol="0">
            <a:normAutofit fontScale="92500" lnSpcReduction="20000"/>
          </a:bodyPr>
          <a:lstStyle/>
          <a:p>
            <a:pPr>
              <a:lnSpc>
                <a:spcPct val="110000"/>
              </a:lnSpc>
            </a:pPr>
            <a:r>
              <a:rPr lang="en-US" sz="1800" dirty="0"/>
              <a:t>Throughout the project, various visualization techniques were used to explore relationships within the data and to support hypothesis testing. The Python libraries </a:t>
            </a:r>
            <a:r>
              <a:rPr lang="en-US" sz="1800" b="1" dirty="0"/>
              <a:t>Matplotlib</a:t>
            </a:r>
            <a:r>
              <a:rPr lang="en-US" sz="1800" dirty="0"/>
              <a:t> and </a:t>
            </a:r>
            <a:r>
              <a:rPr lang="en-US" sz="1800" b="1" dirty="0"/>
              <a:t>Seaborn</a:t>
            </a:r>
            <a:r>
              <a:rPr lang="en-US" sz="1800" dirty="0"/>
              <a:t> were used to create bar charts, scatter plots, and boxplots.</a:t>
            </a:r>
          </a:p>
          <a:p>
            <a:pPr>
              <a:lnSpc>
                <a:spcPct val="110000"/>
              </a:lnSpc>
            </a:pPr>
            <a:r>
              <a:rPr lang="en-US" sz="1800" dirty="0"/>
              <a:t>Bar charts were used to observe the count of specific stress levels throughout the month.</a:t>
            </a:r>
          </a:p>
          <a:p>
            <a:pPr>
              <a:lnSpc>
                <a:spcPct val="110000"/>
              </a:lnSpc>
            </a:pPr>
            <a:r>
              <a:rPr lang="en-US" sz="1800" dirty="0"/>
              <a:t>Scatter plots helped to identify general patterns between variables.</a:t>
            </a:r>
          </a:p>
          <a:p>
            <a:pPr>
              <a:lnSpc>
                <a:spcPct val="110000"/>
              </a:lnSpc>
            </a:pPr>
            <a:r>
              <a:rPr lang="en-US" sz="1800" dirty="0"/>
              <a:t>Boxplots were specifically generated to visualize distribution of stress levels to a significant weather condition</a:t>
            </a:r>
          </a:p>
          <a:p>
            <a:pPr>
              <a:lnSpc>
                <a:spcPct val="110000"/>
              </a:lnSpc>
            </a:pPr>
            <a:r>
              <a:rPr lang="en-US" sz="1800" dirty="0"/>
              <a:t>These visual tools allowed for both general exploration and focused testing of key hypotheses.</a:t>
            </a:r>
          </a:p>
          <a:p>
            <a:pPr>
              <a:lnSpc>
                <a:spcPct val="110000"/>
              </a:lnSpc>
            </a:pPr>
            <a:endParaRPr lang="en-US" sz="1400" dirty="0"/>
          </a:p>
        </p:txBody>
      </p:sp>
    </p:spTree>
    <p:extLst>
      <p:ext uri="{BB962C8B-B14F-4D97-AF65-F5344CB8AC3E}">
        <p14:creationId xmlns:p14="http://schemas.microsoft.com/office/powerpoint/2010/main" val="2383973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2ADE0-04AF-6D59-003A-3F29E9BB1F82}"/>
              </a:ext>
            </a:extLst>
          </p:cNvPr>
          <p:cNvSpPr>
            <a:spLocks noGrp="1"/>
          </p:cNvSpPr>
          <p:nvPr>
            <p:ph type="title"/>
          </p:nvPr>
        </p:nvSpPr>
        <p:spPr>
          <a:xfrm>
            <a:off x="612648" y="1114923"/>
            <a:ext cx="4621553" cy="1360728"/>
          </a:xfrm>
        </p:spPr>
        <p:txBody>
          <a:bodyPr vert="horz" lIns="91440" tIns="45720" rIns="91440" bIns="45720" rtlCol="0" anchor="b">
            <a:normAutofit/>
          </a:bodyPr>
          <a:lstStyle/>
          <a:p>
            <a:r>
              <a:rPr lang="en-US" b="1" kern="1200">
                <a:solidFill>
                  <a:schemeClr val="tx1"/>
                </a:solidFill>
                <a:latin typeface="+mj-lt"/>
                <a:ea typeface="+mj-ea"/>
                <a:cs typeface="+mj-cs"/>
              </a:rPr>
              <a:t>Univariate Analysis</a:t>
            </a:r>
          </a:p>
        </p:txBody>
      </p:sp>
      <p:sp>
        <p:nvSpPr>
          <p:cNvPr id="4" name="Content Placeholder 3">
            <a:extLst>
              <a:ext uri="{FF2B5EF4-FFF2-40B4-BE49-F238E27FC236}">
                <a16:creationId xmlns:a16="http://schemas.microsoft.com/office/drawing/2014/main" id="{BD4C67B5-DF81-1D46-735F-1C11C3DA6DD8}"/>
              </a:ext>
            </a:extLst>
          </p:cNvPr>
          <p:cNvSpPr>
            <a:spLocks noGrp="1"/>
          </p:cNvSpPr>
          <p:nvPr>
            <p:ph sz="half" idx="2"/>
          </p:nvPr>
        </p:nvSpPr>
        <p:spPr>
          <a:xfrm>
            <a:off x="612648" y="2584058"/>
            <a:ext cx="4621553" cy="3159018"/>
          </a:xfrm>
        </p:spPr>
        <p:txBody>
          <a:bodyPr vert="horz" lIns="91440" tIns="45720" rIns="91440" bIns="45720" rtlCol="0">
            <a:normAutofit/>
          </a:bodyPr>
          <a:lstStyle/>
          <a:p>
            <a:r>
              <a:rPr lang="en-US" sz="1800" dirty="0"/>
              <a:t>The histogram is used to analyze the distribution of stress levels, providing insights into average daily stress levels.</a:t>
            </a:r>
          </a:p>
          <a:p>
            <a:endParaRPr lang="en-US" sz="1800" dirty="0"/>
          </a:p>
        </p:txBody>
      </p:sp>
      <p:pic>
        <p:nvPicPr>
          <p:cNvPr id="6" name="Content Placeholder 5" descr="A graph with a line going up&#10;&#10;Description automatically generated">
            <a:extLst>
              <a:ext uri="{FF2B5EF4-FFF2-40B4-BE49-F238E27FC236}">
                <a16:creationId xmlns:a16="http://schemas.microsoft.com/office/drawing/2014/main" id="{965B22C3-6A17-CDFC-CD27-83D533913278}"/>
              </a:ext>
            </a:extLst>
          </p:cNvPr>
          <p:cNvPicPr>
            <a:picLocks noGrp="1" noChangeAspect="1"/>
          </p:cNvPicPr>
          <p:nvPr>
            <p:ph sz="half" idx="1"/>
          </p:nvPr>
        </p:nvPicPr>
        <p:blipFill>
          <a:blip r:embed="rId2"/>
          <a:stretch>
            <a:fillRect/>
          </a:stretch>
        </p:blipFill>
        <p:spPr>
          <a:xfrm>
            <a:off x="5691261" y="1677666"/>
            <a:ext cx="5837780" cy="3502666"/>
          </a:xfrm>
          <a:prstGeom prst="rect">
            <a:avLst/>
          </a:prstGeom>
        </p:spPr>
      </p:pic>
    </p:spTree>
    <p:extLst>
      <p:ext uri="{BB962C8B-B14F-4D97-AF65-F5344CB8AC3E}">
        <p14:creationId xmlns:p14="http://schemas.microsoft.com/office/powerpoint/2010/main" val="340571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8F9A3C-A837-432F-9946-9CD1F796438D}"/>
              </a:ext>
            </a:extLst>
          </p:cNvPr>
          <p:cNvSpPr>
            <a:spLocks noGrp="1"/>
          </p:cNvSpPr>
          <p:nvPr>
            <p:ph type="title"/>
          </p:nvPr>
        </p:nvSpPr>
        <p:spPr>
          <a:xfrm>
            <a:off x="3951593" y="236938"/>
            <a:ext cx="5067716" cy="641047"/>
          </a:xfrm>
        </p:spPr>
        <p:txBody>
          <a:bodyPr vert="horz" lIns="91440" tIns="45720" rIns="91440" bIns="45720" rtlCol="0" anchor="b">
            <a:normAutofit/>
          </a:bodyPr>
          <a:lstStyle/>
          <a:p>
            <a:r>
              <a:rPr lang="en-US" b="1" kern="1200" dirty="0">
                <a:solidFill>
                  <a:schemeClr val="tx1"/>
                </a:solidFill>
                <a:latin typeface="+mj-lt"/>
                <a:ea typeface="+mj-ea"/>
                <a:cs typeface="+mj-cs"/>
              </a:rPr>
              <a:t>Bivariate Analysis</a:t>
            </a:r>
          </a:p>
        </p:txBody>
      </p:sp>
      <p:sp>
        <p:nvSpPr>
          <p:cNvPr id="4" name="Content Placeholder 3">
            <a:extLst>
              <a:ext uri="{FF2B5EF4-FFF2-40B4-BE49-F238E27FC236}">
                <a16:creationId xmlns:a16="http://schemas.microsoft.com/office/drawing/2014/main" id="{4ED918AA-D813-96D1-9501-55652623E123}"/>
              </a:ext>
            </a:extLst>
          </p:cNvPr>
          <p:cNvSpPr>
            <a:spLocks noGrp="1"/>
          </p:cNvSpPr>
          <p:nvPr>
            <p:ph sz="half" idx="2"/>
          </p:nvPr>
        </p:nvSpPr>
        <p:spPr>
          <a:xfrm>
            <a:off x="6920215" y="5311623"/>
            <a:ext cx="4832332" cy="844942"/>
          </a:xfrm>
        </p:spPr>
        <p:txBody>
          <a:bodyPr vert="horz" lIns="91440" tIns="45720" rIns="91440" bIns="45720" rtlCol="0">
            <a:normAutofit fontScale="85000" lnSpcReduction="20000"/>
          </a:bodyPr>
          <a:lstStyle/>
          <a:p>
            <a:r>
              <a:rPr lang="en-US" sz="1800" dirty="0"/>
              <a:t>This boxplot shows that my stress levels tend to increase when the weather conditions are bad (cloudy, rainy, stormy).</a:t>
            </a:r>
          </a:p>
          <a:p>
            <a:endParaRPr lang="en-US" sz="1800" dirty="0"/>
          </a:p>
        </p:txBody>
      </p:sp>
      <p:pic>
        <p:nvPicPr>
          <p:cNvPr id="6" name="Content Placeholder 5" descr="A graph showing a diagram&#10;&#10;Description automatically generated with medium confidence">
            <a:extLst>
              <a:ext uri="{FF2B5EF4-FFF2-40B4-BE49-F238E27FC236}">
                <a16:creationId xmlns:a16="http://schemas.microsoft.com/office/drawing/2014/main" id="{9C88F436-B8D9-EA05-C8FC-D637899AC412}"/>
              </a:ext>
            </a:extLst>
          </p:cNvPr>
          <p:cNvPicPr>
            <a:picLocks noGrp="1" noChangeAspect="1"/>
          </p:cNvPicPr>
          <p:nvPr>
            <p:ph sz="half" idx="1"/>
          </p:nvPr>
        </p:nvPicPr>
        <p:blipFill>
          <a:blip r:embed="rId2"/>
          <a:stretch>
            <a:fillRect/>
          </a:stretch>
        </p:blipFill>
        <p:spPr>
          <a:xfrm>
            <a:off x="6462650" y="1451170"/>
            <a:ext cx="5729350" cy="3494903"/>
          </a:xfrm>
          <a:prstGeom prst="rect">
            <a:avLst/>
          </a:prstGeom>
        </p:spPr>
      </p:pic>
      <p:pic>
        <p:nvPicPr>
          <p:cNvPr id="8" name="Picture 7" descr="A graph of a stress level&#10;&#10;Description automatically generated">
            <a:extLst>
              <a:ext uri="{FF2B5EF4-FFF2-40B4-BE49-F238E27FC236}">
                <a16:creationId xmlns:a16="http://schemas.microsoft.com/office/drawing/2014/main" id="{32DB70E3-7556-77C5-62E7-94EAE4CD70CC}"/>
              </a:ext>
            </a:extLst>
          </p:cNvPr>
          <p:cNvPicPr>
            <a:picLocks noChangeAspect="1"/>
          </p:cNvPicPr>
          <p:nvPr/>
        </p:nvPicPr>
        <p:blipFill>
          <a:blip r:embed="rId3"/>
          <a:stretch>
            <a:fillRect/>
          </a:stretch>
        </p:blipFill>
        <p:spPr>
          <a:xfrm>
            <a:off x="262392" y="1584566"/>
            <a:ext cx="5466959" cy="3228109"/>
          </a:xfrm>
          <a:prstGeom prst="rect">
            <a:avLst/>
          </a:prstGeom>
        </p:spPr>
      </p:pic>
      <p:sp>
        <p:nvSpPr>
          <p:cNvPr id="10" name="Content Placeholder 3">
            <a:extLst>
              <a:ext uri="{FF2B5EF4-FFF2-40B4-BE49-F238E27FC236}">
                <a16:creationId xmlns:a16="http://schemas.microsoft.com/office/drawing/2014/main" id="{0DDA5ED9-185E-148B-B4E9-E7390FB9A9BE}"/>
              </a:ext>
            </a:extLst>
          </p:cNvPr>
          <p:cNvSpPr txBox="1">
            <a:spLocks/>
          </p:cNvSpPr>
          <p:nvPr/>
        </p:nvSpPr>
        <p:spPr>
          <a:xfrm>
            <a:off x="660664" y="5273434"/>
            <a:ext cx="4832332" cy="8449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This boxplot shows that my stress levels are slightly higher when the temperature is high.</a:t>
            </a:r>
          </a:p>
          <a:p>
            <a:endParaRPr lang="en-US" sz="1800" dirty="0"/>
          </a:p>
        </p:txBody>
      </p:sp>
    </p:spTree>
    <p:extLst>
      <p:ext uri="{BB962C8B-B14F-4D97-AF65-F5344CB8AC3E}">
        <p14:creationId xmlns:p14="http://schemas.microsoft.com/office/powerpoint/2010/main" val="175552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267A9A-3339-F8E6-CD25-1670F4B86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BECBD-9DE4-B5F4-F8B2-A207D985658C}"/>
              </a:ext>
            </a:extLst>
          </p:cNvPr>
          <p:cNvSpPr>
            <a:spLocks noGrp="1"/>
          </p:cNvSpPr>
          <p:nvPr>
            <p:ph type="title"/>
          </p:nvPr>
        </p:nvSpPr>
        <p:spPr>
          <a:xfrm>
            <a:off x="6642854" y="1067039"/>
            <a:ext cx="4495995" cy="1350226"/>
          </a:xfrm>
        </p:spPr>
        <p:txBody>
          <a:bodyPr vert="horz" lIns="91440" tIns="45720" rIns="91440" bIns="45720" rtlCol="0" anchor="b">
            <a:normAutofit/>
          </a:bodyPr>
          <a:lstStyle/>
          <a:p>
            <a:r>
              <a:rPr lang="en-US" b="1" kern="1200" dirty="0">
                <a:solidFill>
                  <a:schemeClr val="tx1"/>
                </a:solidFill>
                <a:latin typeface="+mj-lt"/>
                <a:ea typeface="+mj-ea"/>
                <a:cs typeface="+mj-cs"/>
              </a:rPr>
              <a:t>Hypothesis Testing Results</a:t>
            </a:r>
          </a:p>
        </p:txBody>
      </p:sp>
      <p:pic>
        <p:nvPicPr>
          <p:cNvPr id="6" name="Content Placeholder 5" descr="A graph with blue dots and a blue line&#10;&#10;Description automatically generated">
            <a:extLst>
              <a:ext uri="{FF2B5EF4-FFF2-40B4-BE49-F238E27FC236}">
                <a16:creationId xmlns:a16="http://schemas.microsoft.com/office/drawing/2014/main" id="{83DB67A8-61A8-146A-D4B5-3B55363FCC6D}"/>
              </a:ext>
            </a:extLst>
          </p:cNvPr>
          <p:cNvPicPr>
            <a:picLocks noGrp="1" noChangeAspect="1"/>
          </p:cNvPicPr>
          <p:nvPr>
            <p:ph sz="half" idx="1"/>
          </p:nvPr>
        </p:nvPicPr>
        <p:blipFill>
          <a:blip r:embed="rId2"/>
          <a:srcRect l="1320" r="34595" b="-2"/>
          <a:stretch>
            <a:fillRect/>
          </a:stretch>
        </p:blipFill>
        <p:spPr>
          <a:xfrm>
            <a:off x="1172675" y="1067039"/>
            <a:ext cx="4618525" cy="4648478"/>
          </a:xfrm>
          <a:prstGeom prst="rect">
            <a:avLst/>
          </a:prstGeom>
        </p:spPr>
      </p:pic>
      <p:sp>
        <p:nvSpPr>
          <p:cNvPr id="4" name="Content Placeholder 3">
            <a:extLst>
              <a:ext uri="{FF2B5EF4-FFF2-40B4-BE49-F238E27FC236}">
                <a16:creationId xmlns:a16="http://schemas.microsoft.com/office/drawing/2014/main" id="{0189B2F6-0CA4-6566-2111-7E83C1B0B788}"/>
              </a:ext>
            </a:extLst>
          </p:cNvPr>
          <p:cNvSpPr>
            <a:spLocks noGrp="1"/>
          </p:cNvSpPr>
          <p:nvPr>
            <p:ph sz="half" idx="2"/>
          </p:nvPr>
        </p:nvSpPr>
        <p:spPr>
          <a:xfrm>
            <a:off x="6642854" y="2501146"/>
            <a:ext cx="4495996" cy="3214371"/>
          </a:xfrm>
        </p:spPr>
        <p:txBody>
          <a:bodyPr vert="horz" lIns="91440" tIns="45720" rIns="91440" bIns="45720" rtlCol="0">
            <a:normAutofit/>
          </a:bodyPr>
          <a:lstStyle/>
          <a:p>
            <a:r>
              <a:rPr kumimoji="0" lang="en-US" altLang="en-TR" sz="1800" b="0" i="0" u="none" strike="noStrike" cap="none" normalizeH="0" baseline="0" dirty="0">
                <a:ln>
                  <a:noFill/>
                </a:ln>
                <a:effectLst/>
              </a:rPr>
              <a:t>While the stress level result is statistically significant, the low correlation (0.26) contradicts initial assumptions. </a:t>
            </a:r>
            <a:endParaRPr lang="en-US" sz="1800" dirty="0"/>
          </a:p>
        </p:txBody>
      </p:sp>
    </p:spTree>
    <p:extLst>
      <p:ext uri="{BB962C8B-B14F-4D97-AF65-F5344CB8AC3E}">
        <p14:creationId xmlns:p14="http://schemas.microsoft.com/office/powerpoint/2010/main" val="1453544039"/>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72</TotalTime>
  <Words>888</Words>
  <Application>Microsoft Macintosh PowerPoint</Application>
  <PresentationFormat>Widescreen</PresentationFormat>
  <Paragraphs>53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Abadi MT Condensed Light</vt:lpstr>
      <vt:lpstr>Arial</vt:lpstr>
      <vt:lpstr>Bernard MT Condensed</vt:lpstr>
      <vt:lpstr>Neue Haas Grotesk Text Pro</vt:lpstr>
      <vt:lpstr>VanillaVTI</vt:lpstr>
      <vt:lpstr>Weather Condition &amp; Stress Levels</vt:lpstr>
      <vt:lpstr>Project Overview</vt:lpstr>
      <vt:lpstr>Motivation</vt:lpstr>
      <vt:lpstr>Dataset Overview</vt:lpstr>
      <vt:lpstr>Hypothesis</vt:lpstr>
      <vt:lpstr>Visualization</vt:lpstr>
      <vt:lpstr>Univariate Analysis</vt:lpstr>
      <vt:lpstr>Bivariate Analysis</vt:lpstr>
      <vt:lpstr>Hypothesis Testing Results</vt:lpstr>
      <vt:lpstr>Regression  Analysis</vt:lpstr>
      <vt:lpstr>Findings</vt:lpstr>
      <vt:lpstr>Limitations</vt:lpstr>
      <vt:lpstr>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Irem Cetiner</dc:creator>
  <cp:lastModifiedBy>Irem Cetiner</cp:lastModifiedBy>
  <cp:revision>2</cp:revision>
  <dcterms:created xsi:type="dcterms:W3CDTF">2025-05-30T13:53:43Z</dcterms:created>
  <dcterms:modified xsi:type="dcterms:W3CDTF">2025-05-30T15:06:04Z</dcterms:modified>
</cp:coreProperties>
</file>